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75" r:id="rId11"/>
    <p:sldId id="265" r:id="rId12"/>
    <p:sldId id="266"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42318"/>
  </p:normalViewPr>
  <p:slideViewPr>
    <p:cSldViewPr snapToGrid="0" snapToObjects="1">
      <p:cViewPr varScale="1">
        <p:scale>
          <a:sx n="49" d="100"/>
          <a:sy n="49" d="100"/>
        </p:scale>
        <p:origin x="29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FEB19B-8466-4247-80D8-0AAFDE8FEDE9}" type="datetimeFigureOut">
              <a:rPr lang="en-US" smtClean="0"/>
              <a:t>5/18/22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4806A8-3E6E-B247-B19A-AC85268F15BA}" type="slidenum">
              <a:rPr lang="en-US" smtClean="0"/>
              <a:t>‹#›</a:t>
            </a:fld>
            <a:endParaRPr lang="en-US"/>
          </a:p>
        </p:txBody>
      </p:sp>
    </p:spTree>
    <p:extLst>
      <p:ext uri="{BB962C8B-B14F-4D97-AF65-F5344CB8AC3E}">
        <p14:creationId xmlns:p14="http://schemas.microsoft.com/office/powerpoint/2010/main" val="22393598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2</a:t>
            </a:fld>
            <a:endParaRPr lang="en-US"/>
          </a:p>
        </p:txBody>
      </p:sp>
    </p:spTree>
    <p:extLst>
      <p:ext uri="{BB962C8B-B14F-4D97-AF65-F5344CB8AC3E}">
        <p14:creationId xmlns:p14="http://schemas.microsoft.com/office/powerpoint/2010/main" val="144265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11</a:t>
            </a:fld>
            <a:endParaRPr lang="en-US"/>
          </a:p>
        </p:txBody>
      </p:sp>
    </p:spTree>
    <p:extLst>
      <p:ext uri="{BB962C8B-B14F-4D97-AF65-F5344CB8AC3E}">
        <p14:creationId xmlns:p14="http://schemas.microsoft.com/office/powerpoint/2010/main" val="23601094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12</a:t>
            </a:fld>
            <a:endParaRPr lang="en-US"/>
          </a:p>
        </p:txBody>
      </p:sp>
    </p:spTree>
    <p:extLst>
      <p:ext uri="{BB962C8B-B14F-4D97-AF65-F5344CB8AC3E}">
        <p14:creationId xmlns:p14="http://schemas.microsoft.com/office/powerpoint/2010/main" val="8571225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13</a:t>
            </a:fld>
            <a:endParaRPr lang="en-US"/>
          </a:p>
        </p:txBody>
      </p:sp>
    </p:spTree>
    <p:extLst>
      <p:ext uri="{BB962C8B-B14F-4D97-AF65-F5344CB8AC3E}">
        <p14:creationId xmlns:p14="http://schemas.microsoft.com/office/powerpoint/2010/main" val="35913642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14</a:t>
            </a:fld>
            <a:endParaRPr lang="en-US"/>
          </a:p>
        </p:txBody>
      </p:sp>
    </p:spTree>
    <p:extLst>
      <p:ext uri="{BB962C8B-B14F-4D97-AF65-F5344CB8AC3E}">
        <p14:creationId xmlns:p14="http://schemas.microsoft.com/office/powerpoint/2010/main" val="18007687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15</a:t>
            </a:fld>
            <a:endParaRPr lang="en-US"/>
          </a:p>
        </p:txBody>
      </p:sp>
    </p:spTree>
    <p:extLst>
      <p:ext uri="{BB962C8B-B14F-4D97-AF65-F5344CB8AC3E}">
        <p14:creationId xmlns:p14="http://schemas.microsoft.com/office/powerpoint/2010/main" val="38355538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16</a:t>
            </a:fld>
            <a:endParaRPr lang="en-US"/>
          </a:p>
        </p:txBody>
      </p:sp>
    </p:spTree>
    <p:extLst>
      <p:ext uri="{BB962C8B-B14F-4D97-AF65-F5344CB8AC3E}">
        <p14:creationId xmlns:p14="http://schemas.microsoft.com/office/powerpoint/2010/main" val="15282520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17</a:t>
            </a:fld>
            <a:endParaRPr lang="en-US"/>
          </a:p>
        </p:txBody>
      </p:sp>
    </p:spTree>
    <p:extLst>
      <p:ext uri="{BB962C8B-B14F-4D97-AF65-F5344CB8AC3E}">
        <p14:creationId xmlns:p14="http://schemas.microsoft.com/office/powerpoint/2010/main" val="24567250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18</a:t>
            </a:fld>
            <a:endParaRPr lang="en-US"/>
          </a:p>
        </p:txBody>
      </p:sp>
    </p:spTree>
    <p:extLst>
      <p:ext uri="{BB962C8B-B14F-4D97-AF65-F5344CB8AC3E}">
        <p14:creationId xmlns:p14="http://schemas.microsoft.com/office/powerpoint/2010/main" val="5622551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19</a:t>
            </a:fld>
            <a:endParaRPr lang="en-US"/>
          </a:p>
        </p:txBody>
      </p:sp>
    </p:spTree>
    <p:extLst>
      <p:ext uri="{BB962C8B-B14F-4D97-AF65-F5344CB8AC3E}">
        <p14:creationId xmlns:p14="http://schemas.microsoft.com/office/powerpoint/2010/main" val="816905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54806A8-3E6E-B247-B19A-AC85268F15BA}" type="slidenum">
              <a:rPr lang="en-US" smtClean="0"/>
              <a:t>3</a:t>
            </a:fld>
            <a:endParaRPr lang="en-US"/>
          </a:p>
        </p:txBody>
      </p:sp>
    </p:spTree>
    <p:extLst>
      <p:ext uri="{BB962C8B-B14F-4D97-AF65-F5344CB8AC3E}">
        <p14:creationId xmlns:p14="http://schemas.microsoft.com/office/powerpoint/2010/main" val="26301746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4</a:t>
            </a:fld>
            <a:endParaRPr lang="en-US"/>
          </a:p>
        </p:txBody>
      </p:sp>
    </p:spTree>
    <p:extLst>
      <p:ext uri="{BB962C8B-B14F-4D97-AF65-F5344CB8AC3E}">
        <p14:creationId xmlns:p14="http://schemas.microsoft.com/office/powerpoint/2010/main" val="42941061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54806A8-3E6E-B247-B19A-AC85268F15BA}" type="slidenum">
              <a:rPr lang="en-US" smtClean="0"/>
              <a:t>5</a:t>
            </a:fld>
            <a:endParaRPr lang="en-US"/>
          </a:p>
        </p:txBody>
      </p:sp>
    </p:spTree>
    <p:extLst>
      <p:ext uri="{BB962C8B-B14F-4D97-AF65-F5344CB8AC3E}">
        <p14:creationId xmlns:p14="http://schemas.microsoft.com/office/powerpoint/2010/main" val="1983584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6</a:t>
            </a:fld>
            <a:endParaRPr lang="en-US"/>
          </a:p>
        </p:txBody>
      </p:sp>
    </p:spTree>
    <p:extLst>
      <p:ext uri="{BB962C8B-B14F-4D97-AF65-F5344CB8AC3E}">
        <p14:creationId xmlns:p14="http://schemas.microsoft.com/office/powerpoint/2010/main" val="2616031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7</a:t>
            </a:fld>
            <a:endParaRPr lang="en-US"/>
          </a:p>
        </p:txBody>
      </p:sp>
    </p:spTree>
    <p:extLst>
      <p:ext uri="{BB962C8B-B14F-4D97-AF65-F5344CB8AC3E}">
        <p14:creationId xmlns:p14="http://schemas.microsoft.com/office/powerpoint/2010/main" val="9062410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8</a:t>
            </a:fld>
            <a:endParaRPr lang="en-US"/>
          </a:p>
        </p:txBody>
      </p:sp>
    </p:spTree>
    <p:extLst>
      <p:ext uri="{BB962C8B-B14F-4D97-AF65-F5344CB8AC3E}">
        <p14:creationId xmlns:p14="http://schemas.microsoft.com/office/powerpoint/2010/main" val="1215007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9</a:t>
            </a:fld>
            <a:endParaRPr lang="en-US"/>
          </a:p>
        </p:txBody>
      </p:sp>
    </p:spTree>
    <p:extLst>
      <p:ext uri="{BB962C8B-B14F-4D97-AF65-F5344CB8AC3E}">
        <p14:creationId xmlns:p14="http://schemas.microsoft.com/office/powerpoint/2010/main" val="25561522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806A8-3E6E-B247-B19A-AC85268F15BA}" type="slidenum">
              <a:rPr lang="en-US" smtClean="0"/>
              <a:t>10</a:t>
            </a:fld>
            <a:endParaRPr lang="en-US"/>
          </a:p>
        </p:txBody>
      </p:sp>
    </p:spTree>
    <p:extLst>
      <p:ext uri="{BB962C8B-B14F-4D97-AF65-F5344CB8AC3E}">
        <p14:creationId xmlns:p14="http://schemas.microsoft.com/office/powerpoint/2010/main" val="3148036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A2D76-36B0-A22A-58DC-4FEFBA4676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9D1B83D-20C7-02C0-A4FE-8094BD8289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0A070F-DC0F-12C6-0AE4-ED7EBDBABC5F}"/>
              </a:ext>
            </a:extLst>
          </p:cNvPr>
          <p:cNvSpPr>
            <a:spLocks noGrp="1"/>
          </p:cNvSpPr>
          <p:nvPr>
            <p:ph type="dt" sz="half" idx="10"/>
          </p:nvPr>
        </p:nvSpPr>
        <p:spPr/>
        <p:txBody>
          <a:bodyPr/>
          <a:lstStyle/>
          <a:p>
            <a:fld id="{4E819C25-AAE8-6B45-AFF8-3BC2B8840BA0}" type="datetimeFigureOut">
              <a:rPr lang="en-US" smtClean="0"/>
              <a:t>5/18/22</a:t>
            </a:fld>
            <a:endParaRPr lang="en-US"/>
          </a:p>
        </p:txBody>
      </p:sp>
      <p:sp>
        <p:nvSpPr>
          <p:cNvPr id="5" name="Footer Placeholder 4">
            <a:extLst>
              <a:ext uri="{FF2B5EF4-FFF2-40B4-BE49-F238E27FC236}">
                <a16:creationId xmlns:a16="http://schemas.microsoft.com/office/drawing/2014/main" id="{C8C75106-6BA0-2A95-62C3-204B914C41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75F309-A539-EBB0-C602-7ACF016144F2}"/>
              </a:ext>
            </a:extLst>
          </p:cNvPr>
          <p:cNvSpPr>
            <a:spLocks noGrp="1"/>
          </p:cNvSpPr>
          <p:nvPr>
            <p:ph type="sldNum" sz="quarter" idx="12"/>
          </p:nvPr>
        </p:nvSpPr>
        <p:spPr/>
        <p:txBody>
          <a:bodyPr/>
          <a:lstStyle/>
          <a:p>
            <a:fld id="{76ADE197-DE39-2F45-B375-A3DD012D2E39}" type="slidenum">
              <a:rPr lang="en-US" smtClean="0"/>
              <a:t>‹#›</a:t>
            </a:fld>
            <a:endParaRPr lang="en-US"/>
          </a:p>
        </p:txBody>
      </p:sp>
    </p:spTree>
    <p:extLst>
      <p:ext uri="{BB962C8B-B14F-4D97-AF65-F5344CB8AC3E}">
        <p14:creationId xmlns:p14="http://schemas.microsoft.com/office/powerpoint/2010/main" val="272653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784D7-7E57-C0AB-E796-0A2972D9141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010FE3-017E-5C4E-ACBA-FAF45A2D4CC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B0A59-4037-B4E2-99B4-9A0F7F7CD704}"/>
              </a:ext>
            </a:extLst>
          </p:cNvPr>
          <p:cNvSpPr>
            <a:spLocks noGrp="1"/>
          </p:cNvSpPr>
          <p:nvPr>
            <p:ph type="dt" sz="half" idx="10"/>
          </p:nvPr>
        </p:nvSpPr>
        <p:spPr/>
        <p:txBody>
          <a:bodyPr/>
          <a:lstStyle/>
          <a:p>
            <a:fld id="{4E819C25-AAE8-6B45-AFF8-3BC2B8840BA0}" type="datetimeFigureOut">
              <a:rPr lang="en-US" smtClean="0"/>
              <a:t>5/18/22</a:t>
            </a:fld>
            <a:endParaRPr lang="en-US"/>
          </a:p>
        </p:txBody>
      </p:sp>
      <p:sp>
        <p:nvSpPr>
          <p:cNvPr id="5" name="Footer Placeholder 4">
            <a:extLst>
              <a:ext uri="{FF2B5EF4-FFF2-40B4-BE49-F238E27FC236}">
                <a16:creationId xmlns:a16="http://schemas.microsoft.com/office/drawing/2014/main" id="{0A4AF27B-EB1D-0EEB-B627-061498F7F5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091493-56AC-E3E6-BE03-1EC667A2D441}"/>
              </a:ext>
            </a:extLst>
          </p:cNvPr>
          <p:cNvSpPr>
            <a:spLocks noGrp="1"/>
          </p:cNvSpPr>
          <p:nvPr>
            <p:ph type="sldNum" sz="quarter" idx="12"/>
          </p:nvPr>
        </p:nvSpPr>
        <p:spPr/>
        <p:txBody>
          <a:bodyPr/>
          <a:lstStyle/>
          <a:p>
            <a:fld id="{76ADE197-DE39-2F45-B375-A3DD012D2E39}" type="slidenum">
              <a:rPr lang="en-US" smtClean="0"/>
              <a:t>‹#›</a:t>
            </a:fld>
            <a:endParaRPr lang="en-US"/>
          </a:p>
        </p:txBody>
      </p:sp>
    </p:spTree>
    <p:extLst>
      <p:ext uri="{BB962C8B-B14F-4D97-AF65-F5344CB8AC3E}">
        <p14:creationId xmlns:p14="http://schemas.microsoft.com/office/powerpoint/2010/main" val="27255092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3A5818D-7454-AAD7-5A4E-65DCC9B8B4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C5963F-890C-067B-CB93-4DC67200EA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1AD5F5-C529-C188-3C99-36004D8B47DA}"/>
              </a:ext>
            </a:extLst>
          </p:cNvPr>
          <p:cNvSpPr>
            <a:spLocks noGrp="1"/>
          </p:cNvSpPr>
          <p:nvPr>
            <p:ph type="dt" sz="half" idx="10"/>
          </p:nvPr>
        </p:nvSpPr>
        <p:spPr/>
        <p:txBody>
          <a:bodyPr/>
          <a:lstStyle/>
          <a:p>
            <a:fld id="{4E819C25-AAE8-6B45-AFF8-3BC2B8840BA0}" type="datetimeFigureOut">
              <a:rPr lang="en-US" smtClean="0"/>
              <a:t>5/18/22</a:t>
            </a:fld>
            <a:endParaRPr lang="en-US"/>
          </a:p>
        </p:txBody>
      </p:sp>
      <p:sp>
        <p:nvSpPr>
          <p:cNvPr id="5" name="Footer Placeholder 4">
            <a:extLst>
              <a:ext uri="{FF2B5EF4-FFF2-40B4-BE49-F238E27FC236}">
                <a16:creationId xmlns:a16="http://schemas.microsoft.com/office/drawing/2014/main" id="{43B8D505-41C8-8EC1-0FD4-1662B02813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2613A9-8584-CD75-05A3-A390A801CA32}"/>
              </a:ext>
            </a:extLst>
          </p:cNvPr>
          <p:cNvSpPr>
            <a:spLocks noGrp="1"/>
          </p:cNvSpPr>
          <p:nvPr>
            <p:ph type="sldNum" sz="quarter" idx="12"/>
          </p:nvPr>
        </p:nvSpPr>
        <p:spPr/>
        <p:txBody>
          <a:bodyPr/>
          <a:lstStyle/>
          <a:p>
            <a:fld id="{76ADE197-DE39-2F45-B375-A3DD012D2E39}" type="slidenum">
              <a:rPr lang="en-US" smtClean="0"/>
              <a:t>‹#›</a:t>
            </a:fld>
            <a:endParaRPr lang="en-US"/>
          </a:p>
        </p:txBody>
      </p:sp>
    </p:spTree>
    <p:extLst>
      <p:ext uri="{BB962C8B-B14F-4D97-AF65-F5344CB8AC3E}">
        <p14:creationId xmlns:p14="http://schemas.microsoft.com/office/powerpoint/2010/main" val="329475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B9388-7847-7A98-71A0-6CAC53E60F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98126A-9097-CA65-D531-DBDBE40A85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9C4A18-8CB0-38A7-E2A0-C4459C52A030}"/>
              </a:ext>
            </a:extLst>
          </p:cNvPr>
          <p:cNvSpPr>
            <a:spLocks noGrp="1"/>
          </p:cNvSpPr>
          <p:nvPr>
            <p:ph type="dt" sz="half" idx="10"/>
          </p:nvPr>
        </p:nvSpPr>
        <p:spPr/>
        <p:txBody>
          <a:bodyPr/>
          <a:lstStyle/>
          <a:p>
            <a:fld id="{4E819C25-AAE8-6B45-AFF8-3BC2B8840BA0}" type="datetimeFigureOut">
              <a:rPr lang="en-US" smtClean="0"/>
              <a:t>5/18/22</a:t>
            </a:fld>
            <a:endParaRPr lang="en-US"/>
          </a:p>
        </p:txBody>
      </p:sp>
      <p:sp>
        <p:nvSpPr>
          <p:cNvPr id="5" name="Footer Placeholder 4">
            <a:extLst>
              <a:ext uri="{FF2B5EF4-FFF2-40B4-BE49-F238E27FC236}">
                <a16:creationId xmlns:a16="http://schemas.microsoft.com/office/drawing/2014/main" id="{691FC060-F712-1E6B-A302-1017361A2C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E6B13E-E772-F527-B3E9-C08258D70F17}"/>
              </a:ext>
            </a:extLst>
          </p:cNvPr>
          <p:cNvSpPr>
            <a:spLocks noGrp="1"/>
          </p:cNvSpPr>
          <p:nvPr>
            <p:ph type="sldNum" sz="quarter" idx="12"/>
          </p:nvPr>
        </p:nvSpPr>
        <p:spPr/>
        <p:txBody>
          <a:bodyPr/>
          <a:lstStyle/>
          <a:p>
            <a:fld id="{76ADE197-DE39-2F45-B375-A3DD012D2E39}" type="slidenum">
              <a:rPr lang="en-US" smtClean="0"/>
              <a:t>‹#›</a:t>
            </a:fld>
            <a:endParaRPr lang="en-US"/>
          </a:p>
        </p:txBody>
      </p:sp>
    </p:spTree>
    <p:extLst>
      <p:ext uri="{BB962C8B-B14F-4D97-AF65-F5344CB8AC3E}">
        <p14:creationId xmlns:p14="http://schemas.microsoft.com/office/powerpoint/2010/main" val="3333853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D0AAB-CDE0-44E7-F0F9-964E0D4548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6BEAE49-75BE-417F-B52C-D34EA02B3E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BEADAE-8D17-AE39-96A2-3F12E1927014}"/>
              </a:ext>
            </a:extLst>
          </p:cNvPr>
          <p:cNvSpPr>
            <a:spLocks noGrp="1"/>
          </p:cNvSpPr>
          <p:nvPr>
            <p:ph type="dt" sz="half" idx="10"/>
          </p:nvPr>
        </p:nvSpPr>
        <p:spPr/>
        <p:txBody>
          <a:bodyPr/>
          <a:lstStyle/>
          <a:p>
            <a:fld id="{4E819C25-AAE8-6B45-AFF8-3BC2B8840BA0}" type="datetimeFigureOut">
              <a:rPr lang="en-US" smtClean="0"/>
              <a:t>5/18/22</a:t>
            </a:fld>
            <a:endParaRPr lang="en-US"/>
          </a:p>
        </p:txBody>
      </p:sp>
      <p:sp>
        <p:nvSpPr>
          <p:cNvPr id="5" name="Footer Placeholder 4">
            <a:extLst>
              <a:ext uri="{FF2B5EF4-FFF2-40B4-BE49-F238E27FC236}">
                <a16:creationId xmlns:a16="http://schemas.microsoft.com/office/drawing/2014/main" id="{7AA7BBDB-ADEE-039E-E88D-85131DE50B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70310B-6D90-C394-0DB5-564D0E675360}"/>
              </a:ext>
            </a:extLst>
          </p:cNvPr>
          <p:cNvSpPr>
            <a:spLocks noGrp="1"/>
          </p:cNvSpPr>
          <p:nvPr>
            <p:ph type="sldNum" sz="quarter" idx="12"/>
          </p:nvPr>
        </p:nvSpPr>
        <p:spPr/>
        <p:txBody>
          <a:bodyPr/>
          <a:lstStyle/>
          <a:p>
            <a:fld id="{76ADE197-DE39-2F45-B375-A3DD012D2E39}" type="slidenum">
              <a:rPr lang="en-US" smtClean="0"/>
              <a:t>‹#›</a:t>
            </a:fld>
            <a:endParaRPr lang="en-US"/>
          </a:p>
        </p:txBody>
      </p:sp>
    </p:spTree>
    <p:extLst>
      <p:ext uri="{BB962C8B-B14F-4D97-AF65-F5344CB8AC3E}">
        <p14:creationId xmlns:p14="http://schemas.microsoft.com/office/powerpoint/2010/main" val="5104807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F5C4A-6B72-57E1-4D22-FA2B191507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349A4D-859D-C4C1-19C7-54C8D20AA79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C62E08B-3901-82D3-9759-BA1D658DD1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93D4C5F-AECF-0C2F-9FC6-C89597F6E5FC}"/>
              </a:ext>
            </a:extLst>
          </p:cNvPr>
          <p:cNvSpPr>
            <a:spLocks noGrp="1"/>
          </p:cNvSpPr>
          <p:nvPr>
            <p:ph type="dt" sz="half" idx="10"/>
          </p:nvPr>
        </p:nvSpPr>
        <p:spPr/>
        <p:txBody>
          <a:bodyPr/>
          <a:lstStyle/>
          <a:p>
            <a:fld id="{4E819C25-AAE8-6B45-AFF8-3BC2B8840BA0}" type="datetimeFigureOut">
              <a:rPr lang="en-US" smtClean="0"/>
              <a:t>5/18/22</a:t>
            </a:fld>
            <a:endParaRPr lang="en-US"/>
          </a:p>
        </p:txBody>
      </p:sp>
      <p:sp>
        <p:nvSpPr>
          <p:cNvPr id="6" name="Footer Placeholder 5">
            <a:extLst>
              <a:ext uri="{FF2B5EF4-FFF2-40B4-BE49-F238E27FC236}">
                <a16:creationId xmlns:a16="http://schemas.microsoft.com/office/drawing/2014/main" id="{DA47BB92-6AA3-3EED-EDA9-C9BDAC7144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FF6F68-B41D-D8BF-1C38-9BF9F070F65E}"/>
              </a:ext>
            </a:extLst>
          </p:cNvPr>
          <p:cNvSpPr>
            <a:spLocks noGrp="1"/>
          </p:cNvSpPr>
          <p:nvPr>
            <p:ph type="sldNum" sz="quarter" idx="12"/>
          </p:nvPr>
        </p:nvSpPr>
        <p:spPr/>
        <p:txBody>
          <a:bodyPr/>
          <a:lstStyle/>
          <a:p>
            <a:fld id="{76ADE197-DE39-2F45-B375-A3DD012D2E39}" type="slidenum">
              <a:rPr lang="en-US" smtClean="0"/>
              <a:t>‹#›</a:t>
            </a:fld>
            <a:endParaRPr lang="en-US"/>
          </a:p>
        </p:txBody>
      </p:sp>
    </p:spTree>
    <p:extLst>
      <p:ext uri="{BB962C8B-B14F-4D97-AF65-F5344CB8AC3E}">
        <p14:creationId xmlns:p14="http://schemas.microsoft.com/office/powerpoint/2010/main" val="5783222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499EC-A75B-851C-A495-A58D3C2B08C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67A857C-4E82-2C11-F004-D32FC5D53A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DE129AC-25DD-E0A5-81B5-D3FA5A0F6A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FA4EA47-2424-4BFD-2FFC-15596F66DE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0605C4-795B-E1D0-19DC-E8F8E12F26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537AF3-DABD-AF64-56CB-3CDC01C1E69A}"/>
              </a:ext>
            </a:extLst>
          </p:cNvPr>
          <p:cNvSpPr>
            <a:spLocks noGrp="1"/>
          </p:cNvSpPr>
          <p:nvPr>
            <p:ph type="dt" sz="half" idx="10"/>
          </p:nvPr>
        </p:nvSpPr>
        <p:spPr/>
        <p:txBody>
          <a:bodyPr/>
          <a:lstStyle/>
          <a:p>
            <a:fld id="{4E819C25-AAE8-6B45-AFF8-3BC2B8840BA0}" type="datetimeFigureOut">
              <a:rPr lang="en-US" smtClean="0"/>
              <a:t>5/18/22</a:t>
            </a:fld>
            <a:endParaRPr lang="en-US"/>
          </a:p>
        </p:txBody>
      </p:sp>
      <p:sp>
        <p:nvSpPr>
          <p:cNvPr id="8" name="Footer Placeholder 7">
            <a:extLst>
              <a:ext uri="{FF2B5EF4-FFF2-40B4-BE49-F238E27FC236}">
                <a16:creationId xmlns:a16="http://schemas.microsoft.com/office/drawing/2014/main" id="{6B8C6CA7-947A-77F0-124D-85F8DCCBEB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D3DFF19-E6F2-F7B5-0639-5DE94376892D}"/>
              </a:ext>
            </a:extLst>
          </p:cNvPr>
          <p:cNvSpPr>
            <a:spLocks noGrp="1"/>
          </p:cNvSpPr>
          <p:nvPr>
            <p:ph type="sldNum" sz="quarter" idx="12"/>
          </p:nvPr>
        </p:nvSpPr>
        <p:spPr/>
        <p:txBody>
          <a:bodyPr/>
          <a:lstStyle/>
          <a:p>
            <a:fld id="{76ADE197-DE39-2F45-B375-A3DD012D2E39}" type="slidenum">
              <a:rPr lang="en-US" smtClean="0"/>
              <a:t>‹#›</a:t>
            </a:fld>
            <a:endParaRPr lang="en-US"/>
          </a:p>
        </p:txBody>
      </p:sp>
    </p:spTree>
    <p:extLst>
      <p:ext uri="{BB962C8B-B14F-4D97-AF65-F5344CB8AC3E}">
        <p14:creationId xmlns:p14="http://schemas.microsoft.com/office/powerpoint/2010/main" val="4253646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25BDA-05C7-2C80-40BF-D8ABF38029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34FB9A-DFD5-E317-6DC0-14747862DDA4}"/>
              </a:ext>
            </a:extLst>
          </p:cNvPr>
          <p:cNvSpPr>
            <a:spLocks noGrp="1"/>
          </p:cNvSpPr>
          <p:nvPr>
            <p:ph type="dt" sz="half" idx="10"/>
          </p:nvPr>
        </p:nvSpPr>
        <p:spPr/>
        <p:txBody>
          <a:bodyPr/>
          <a:lstStyle/>
          <a:p>
            <a:fld id="{4E819C25-AAE8-6B45-AFF8-3BC2B8840BA0}" type="datetimeFigureOut">
              <a:rPr lang="en-US" smtClean="0"/>
              <a:t>5/18/22</a:t>
            </a:fld>
            <a:endParaRPr lang="en-US"/>
          </a:p>
        </p:txBody>
      </p:sp>
      <p:sp>
        <p:nvSpPr>
          <p:cNvPr id="4" name="Footer Placeholder 3">
            <a:extLst>
              <a:ext uri="{FF2B5EF4-FFF2-40B4-BE49-F238E27FC236}">
                <a16:creationId xmlns:a16="http://schemas.microsoft.com/office/drawing/2014/main" id="{2F9DC561-E92A-675B-B548-C5976591DCA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2CDE98-8104-08DD-20C8-D8990E6DE71E}"/>
              </a:ext>
            </a:extLst>
          </p:cNvPr>
          <p:cNvSpPr>
            <a:spLocks noGrp="1"/>
          </p:cNvSpPr>
          <p:nvPr>
            <p:ph type="sldNum" sz="quarter" idx="12"/>
          </p:nvPr>
        </p:nvSpPr>
        <p:spPr/>
        <p:txBody>
          <a:bodyPr/>
          <a:lstStyle/>
          <a:p>
            <a:fld id="{76ADE197-DE39-2F45-B375-A3DD012D2E39}" type="slidenum">
              <a:rPr lang="en-US" smtClean="0"/>
              <a:t>‹#›</a:t>
            </a:fld>
            <a:endParaRPr lang="en-US"/>
          </a:p>
        </p:txBody>
      </p:sp>
    </p:spTree>
    <p:extLst>
      <p:ext uri="{BB962C8B-B14F-4D97-AF65-F5344CB8AC3E}">
        <p14:creationId xmlns:p14="http://schemas.microsoft.com/office/powerpoint/2010/main" val="1956221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61D8CB-5551-39EA-1718-C62970C17F0B}"/>
              </a:ext>
            </a:extLst>
          </p:cNvPr>
          <p:cNvSpPr>
            <a:spLocks noGrp="1"/>
          </p:cNvSpPr>
          <p:nvPr>
            <p:ph type="dt" sz="half" idx="10"/>
          </p:nvPr>
        </p:nvSpPr>
        <p:spPr/>
        <p:txBody>
          <a:bodyPr/>
          <a:lstStyle/>
          <a:p>
            <a:fld id="{4E819C25-AAE8-6B45-AFF8-3BC2B8840BA0}" type="datetimeFigureOut">
              <a:rPr lang="en-US" smtClean="0"/>
              <a:t>5/18/22</a:t>
            </a:fld>
            <a:endParaRPr lang="en-US"/>
          </a:p>
        </p:txBody>
      </p:sp>
      <p:sp>
        <p:nvSpPr>
          <p:cNvPr id="3" name="Footer Placeholder 2">
            <a:extLst>
              <a:ext uri="{FF2B5EF4-FFF2-40B4-BE49-F238E27FC236}">
                <a16:creationId xmlns:a16="http://schemas.microsoft.com/office/drawing/2014/main" id="{D4CC12BC-0656-CFBD-8939-4958C295528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877FC6-DFA2-EC9C-1DB0-222FDB910310}"/>
              </a:ext>
            </a:extLst>
          </p:cNvPr>
          <p:cNvSpPr>
            <a:spLocks noGrp="1"/>
          </p:cNvSpPr>
          <p:nvPr>
            <p:ph type="sldNum" sz="quarter" idx="12"/>
          </p:nvPr>
        </p:nvSpPr>
        <p:spPr/>
        <p:txBody>
          <a:bodyPr/>
          <a:lstStyle/>
          <a:p>
            <a:fld id="{76ADE197-DE39-2F45-B375-A3DD012D2E39}" type="slidenum">
              <a:rPr lang="en-US" smtClean="0"/>
              <a:t>‹#›</a:t>
            </a:fld>
            <a:endParaRPr lang="en-US"/>
          </a:p>
        </p:txBody>
      </p:sp>
    </p:spTree>
    <p:extLst>
      <p:ext uri="{BB962C8B-B14F-4D97-AF65-F5344CB8AC3E}">
        <p14:creationId xmlns:p14="http://schemas.microsoft.com/office/powerpoint/2010/main" val="15698976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838AF-A133-43FC-9494-64F96859D2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5279171-8D3C-679C-D468-1F088D2B87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6667AE-BA53-63F9-86FF-9DF7580B24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C16546-0FF2-FB73-6514-6CA63BF85604}"/>
              </a:ext>
            </a:extLst>
          </p:cNvPr>
          <p:cNvSpPr>
            <a:spLocks noGrp="1"/>
          </p:cNvSpPr>
          <p:nvPr>
            <p:ph type="dt" sz="half" idx="10"/>
          </p:nvPr>
        </p:nvSpPr>
        <p:spPr/>
        <p:txBody>
          <a:bodyPr/>
          <a:lstStyle/>
          <a:p>
            <a:fld id="{4E819C25-AAE8-6B45-AFF8-3BC2B8840BA0}" type="datetimeFigureOut">
              <a:rPr lang="en-US" smtClean="0"/>
              <a:t>5/18/22</a:t>
            </a:fld>
            <a:endParaRPr lang="en-US"/>
          </a:p>
        </p:txBody>
      </p:sp>
      <p:sp>
        <p:nvSpPr>
          <p:cNvPr id="6" name="Footer Placeholder 5">
            <a:extLst>
              <a:ext uri="{FF2B5EF4-FFF2-40B4-BE49-F238E27FC236}">
                <a16:creationId xmlns:a16="http://schemas.microsoft.com/office/drawing/2014/main" id="{2F800241-0F72-3573-BAC6-B55B111A1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2E731D-CB5F-0497-E335-8124EDA3AF08}"/>
              </a:ext>
            </a:extLst>
          </p:cNvPr>
          <p:cNvSpPr>
            <a:spLocks noGrp="1"/>
          </p:cNvSpPr>
          <p:nvPr>
            <p:ph type="sldNum" sz="quarter" idx="12"/>
          </p:nvPr>
        </p:nvSpPr>
        <p:spPr/>
        <p:txBody>
          <a:bodyPr/>
          <a:lstStyle/>
          <a:p>
            <a:fld id="{76ADE197-DE39-2F45-B375-A3DD012D2E39}" type="slidenum">
              <a:rPr lang="en-US" smtClean="0"/>
              <a:t>‹#›</a:t>
            </a:fld>
            <a:endParaRPr lang="en-US"/>
          </a:p>
        </p:txBody>
      </p:sp>
    </p:spTree>
    <p:extLst>
      <p:ext uri="{BB962C8B-B14F-4D97-AF65-F5344CB8AC3E}">
        <p14:creationId xmlns:p14="http://schemas.microsoft.com/office/powerpoint/2010/main" val="2625835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D922D-EA7A-0041-F730-F87C5EF476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8E19B8C-9DF0-9C98-6F28-2B2F101A93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25BB56C-652A-3FE9-70AF-25C4B32DE6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0F6D7B-A136-2185-0424-3E1A9E7E86FF}"/>
              </a:ext>
            </a:extLst>
          </p:cNvPr>
          <p:cNvSpPr>
            <a:spLocks noGrp="1"/>
          </p:cNvSpPr>
          <p:nvPr>
            <p:ph type="dt" sz="half" idx="10"/>
          </p:nvPr>
        </p:nvSpPr>
        <p:spPr/>
        <p:txBody>
          <a:bodyPr/>
          <a:lstStyle/>
          <a:p>
            <a:fld id="{4E819C25-AAE8-6B45-AFF8-3BC2B8840BA0}" type="datetimeFigureOut">
              <a:rPr lang="en-US" smtClean="0"/>
              <a:t>5/18/22</a:t>
            </a:fld>
            <a:endParaRPr lang="en-US"/>
          </a:p>
        </p:txBody>
      </p:sp>
      <p:sp>
        <p:nvSpPr>
          <p:cNvPr id="6" name="Footer Placeholder 5">
            <a:extLst>
              <a:ext uri="{FF2B5EF4-FFF2-40B4-BE49-F238E27FC236}">
                <a16:creationId xmlns:a16="http://schemas.microsoft.com/office/drawing/2014/main" id="{19A33DC8-9377-FA2A-3056-EE35BC200B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DAF1B7-E899-594A-56E6-BC553554421C}"/>
              </a:ext>
            </a:extLst>
          </p:cNvPr>
          <p:cNvSpPr>
            <a:spLocks noGrp="1"/>
          </p:cNvSpPr>
          <p:nvPr>
            <p:ph type="sldNum" sz="quarter" idx="12"/>
          </p:nvPr>
        </p:nvSpPr>
        <p:spPr/>
        <p:txBody>
          <a:bodyPr/>
          <a:lstStyle/>
          <a:p>
            <a:fld id="{76ADE197-DE39-2F45-B375-A3DD012D2E39}" type="slidenum">
              <a:rPr lang="en-US" smtClean="0"/>
              <a:t>‹#›</a:t>
            </a:fld>
            <a:endParaRPr lang="en-US"/>
          </a:p>
        </p:txBody>
      </p:sp>
    </p:spTree>
    <p:extLst>
      <p:ext uri="{BB962C8B-B14F-4D97-AF65-F5344CB8AC3E}">
        <p14:creationId xmlns:p14="http://schemas.microsoft.com/office/powerpoint/2010/main" val="3547938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AF6485-8C37-A48F-D72E-1762480DE6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158ED99-C42A-780F-ABDD-90F92EB0CB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8492FD-EF55-2215-DA69-A45F26F5AA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819C25-AAE8-6B45-AFF8-3BC2B8840BA0}" type="datetimeFigureOut">
              <a:rPr lang="en-US" smtClean="0"/>
              <a:t>5/18/22</a:t>
            </a:fld>
            <a:endParaRPr lang="en-US"/>
          </a:p>
        </p:txBody>
      </p:sp>
      <p:sp>
        <p:nvSpPr>
          <p:cNvPr id="5" name="Footer Placeholder 4">
            <a:extLst>
              <a:ext uri="{FF2B5EF4-FFF2-40B4-BE49-F238E27FC236}">
                <a16:creationId xmlns:a16="http://schemas.microsoft.com/office/drawing/2014/main" id="{824F98A2-0D49-AEBD-A49C-315A0FF63B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D4D5906-4DA2-97E9-6912-5CB94923C4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ADE197-DE39-2F45-B375-A3DD012D2E39}" type="slidenum">
              <a:rPr lang="en-US" smtClean="0"/>
              <a:t>‹#›</a:t>
            </a:fld>
            <a:endParaRPr lang="en-US"/>
          </a:p>
        </p:txBody>
      </p:sp>
    </p:spTree>
    <p:extLst>
      <p:ext uri="{BB962C8B-B14F-4D97-AF65-F5344CB8AC3E}">
        <p14:creationId xmlns:p14="http://schemas.microsoft.com/office/powerpoint/2010/main" val="1282361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6F472-21E9-CCEC-C7E3-331C7AC168EE}"/>
              </a:ext>
            </a:extLst>
          </p:cNvPr>
          <p:cNvSpPr>
            <a:spLocks noGrp="1"/>
          </p:cNvSpPr>
          <p:nvPr>
            <p:ph type="ctrTitle"/>
          </p:nvPr>
        </p:nvSpPr>
        <p:spPr>
          <a:xfrm>
            <a:off x="1524000" y="633265"/>
            <a:ext cx="9144000" cy="2387600"/>
          </a:xfrm>
        </p:spPr>
        <p:txBody>
          <a:bodyPr>
            <a:normAutofit fontScale="90000"/>
          </a:bodyPr>
          <a:lstStyle/>
          <a:p>
            <a:r>
              <a:rPr lang="en-US" sz="4400" b="1">
                <a:latin typeface="Georgia" panose="02040502050405020303" pitchFamily="18" charset="0"/>
              </a:rPr>
              <a:t>MAUVE: Measuring the Gap Between Neural Text and Human Text using Divergence Frontiers </a:t>
            </a:r>
            <a:endParaRPr lang="en-US" sz="4400" b="1" dirty="0">
              <a:latin typeface="Georgia" panose="02040502050405020303" pitchFamily="18" charset="0"/>
            </a:endParaRPr>
          </a:p>
        </p:txBody>
      </p:sp>
      <p:sp>
        <p:nvSpPr>
          <p:cNvPr id="3" name="Subtitle 2">
            <a:extLst>
              <a:ext uri="{FF2B5EF4-FFF2-40B4-BE49-F238E27FC236}">
                <a16:creationId xmlns:a16="http://schemas.microsoft.com/office/drawing/2014/main" id="{E9A12E00-DE86-10BF-DC89-A4C43EA124FB}"/>
              </a:ext>
            </a:extLst>
          </p:cNvPr>
          <p:cNvSpPr>
            <a:spLocks noGrp="1"/>
          </p:cNvSpPr>
          <p:nvPr>
            <p:ph type="subTitle" idx="1"/>
          </p:nvPr>
        </p:nvSpPr>
        <p:spPr>
          <a:xfrm>
            <a:off x="1523999" y="3602038"/>
            <a:ext cx="9459433" cy="2756232"/>
          </a:xfrm>
        </p:spPr>
        <p:txBody>
          <a:bodyPr>
            <a:noAutofit/>
          </a:bodyPr>
          <a:lstStyle/>
          <a:p>
            <a:endParaRPr lang="en-US" sz="2000">
              <a:latin typeface="Georgia" panose="02040502050405020303" pitchFamily="18" charset="0"/>
            </a:endParaRPr>
          </a:p>
          <a:p>
            <a:r>
              <a:rPr lang="en-US" sz="2000">
                <a:latin typeface="Georgia" panose="02040502050405020303" pitchFamily="18" charset="0"/>
              </a:rPr>
              <a:t>Authors: Krishna Pillutla, Swabha Swayamdipta, Rowan Zellers, John Thickstun, </a:t>
            </a:r>
          </a:p>
          <a:p>
            <a:r>
              <a:rPr lang="en-US" sz="2000">
                <a:latin typeface="Georgia" panose="02040502050405020303" pitchFamily="18" charset="0"/>
              </a:rPr>
              <a:t>Sean Welleck, Yejin Choi, Zaid Harchaoui</a:t>
            </a:r>
          </a:p>
          <a:p>
            <a:endParaRPr lang="en-US" sz="2000">
              <a:latin typeface="Georgia" panose="02040502050405020303" pitchFamily="18" charset="0"/>
            </a:endParaRPr>
          </a:p>
          <a:p>
            <a:r>
              <a:rPr lang="en-US" sz="2000">
                <a:latin typeface="Georgia" panose="02040502050405020303" pitchFamily="18" charset="0"/>
              </a:rPr>
              <a:t>Presenter: Kailin Liu</a:t>
            </a:r>
          </a:p>
          <a:p>
            <a:endParaRPr lang="en-US" sz="2000">
              <a:latin typeface="Georgia" panose="02040502050405020303" pitchFamily="18" charset="0"/>
            </a:endParaRPr>
          </a:p>
          <a:p>
            <a:r>
              <a:rPr lang="en-US" sz="2000">
                <a:latin typeface="Georgia" panose="02040502050405020303" pitchFamily="18" charset="0"/>
              </a:rPr>
              <a:t>May 18th, 2022</a:t>
            </a:r>
            <a:endParaRPr lang="en-US" sz="2000" dirty="0">
              <a:latin typeface="Georgia" panose="02040502050405020303" pitchFamily="18" charset="0"/>
            </a:endParaRPr>
          </a:p>
        </p:txBody>
      </p:sp>
    </p:spTree>
    <p:extLst>
      <p:ext uri="{BB962C8B-B14F-4D97-AF65-F5344CB8AC3E}">
        <p14:creationId xmlns:p14="http://schemas.microsoft.com/office/powerpoint/2010/main" val="373715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5F701-0C6E-8778-F711-899181AB50DF}"/>
              </a:ext>
            </a:extLst>
          </p:cNvPr>
          <p:cNvSpPr>
            <a:spLocks noGrp="1"/>
          </p:cNvSpPr>
          <p:nvPr>
            <p:ph type="title"/>
          </p:nvPr>
        </p:nvSpPr>
        <p:spPr/>
        <p:txBody>
          <a:bodyPr>
            <a:normAutofit fontScale="90000"/>
          </a:bodyPr>
          <a:lstStyle/>
          <a:p>
            <a:pPr>
              <a:lnSpc>
                <a:spcPct val="125000"/>
              </a:lnSpc>
            </a:pPr>
            <a:br>
              <a:rPr lang="en-US" b="1" dirty="0">
                <a:latin typeface="Georgia" panose="02040502050405020303" pitchFamily="18" charset="0"/>
              </a:rPr>
            </a:br>
            <a:r>
              <a:rPr lang="en-US" b="1" dirty="0">
                <a:latin typeface="Georgia" panose="02040502050405020303" pitchFamily="18" charset="0"/>
              </a:rPr>
              <a:t>MAUVE: </a:t>
            </a:r>
            <a:br>
              <a:rPr lang="en-US" b="1" dirty="0">
                <a:latin typeface="Georgia" panose="02040502050405020303" pitchFamily="18" charset="0"/>
              </a:rPr>
            </a:br>
            <a:r>
              <a:rPr lang="en-US" sz="3300" b="1" dirty="0">
                <a:latin typeface="Georgia" panose="02040502050405020303" pitchFamily="18" charset="0"/>
              </a:rPr>
              <a:t>Connections to Common Divergences </a:t>
            </a:r>
            <a:br>
              <a:rPr lang="en-US" dirty="0"/>
            </a:br>
            <a:endParaRPr lang="en-US" dirty="0"/>
          </a:p>
        </p:txBody>
      </p:sp>
      <p:sp>
        <p:nvSpPr>
          <p:cNvPr id="3" name="Content Placeholder 2">
            <a:extLst>
              <a:ext uri="{FF2B5EF4-FFF2-40B4-BE49-F238E27FC236}">
                <a16:creationId xmlns:a16="http://schemas.microsoft.com/office/drawing/2014/main" id="{22CE5B18-5E10-8F12-FB3D-AEC0C30E0E20}"/>
              </a:ext>
            </a:extLst>
          </p:cNvPr>
          <p:cNvSpPr>
            <a:spLocks noGrp="1"/>
          </p:cNvSpPr>
          <p:nvPr>
            <p:ph idx="1"/>
          </p:nvPr>
        </p:nvSpPr>
        <p:spPr>
          <a:xfrm>
            <a:off x="838200" y="1890050"/>
            <a:ext cx="10515600" cy="4351338"/>
          </a:xfrm>
        </p:spPr>
        <p:txBody>
          <a:bodyPr/>
          <a:lstStyle/>
          <a:p>
            <a:r>
              <a:rPr lang="en-US" sz="2400" dirty="0">
                <a:latin typeface="Georgia" panose="02040502050405020303" pitchFamily="18" charset="0"/>
              </a:rPr>
              <a:t>KL(Q|P) can be obtained from the first coordinate of the curve C(P,Q) as</a:t>
            </a:r>
          </a:p>
          <a:p>
            <a:pPr marL="0" indent="0">
              <a:buNone/>
            </a:pPr>
            <a:r>
              <a:rPr lang="en-US" sz="2400" dirty="0">
                <a:latin typeface="Georgia" panose="02040502050405020303" pitchFamily="18" charset="0"/>
              </a:rPr>
              <a:t>        approaches 1.</a:t>
            </a:r>
          </a:p>
          <a:p>
            <a:pPr marL="0" indent="0">
              <a:buNone/>
            </a:pPr>
            <a:endParaRPr lang="en-US" sz="2400" dirty="0">
              <a:latin typeface="Georgia" panose="02040502050405020303" pitchFamily="18" charset="0"/>
            </a:endParaRPr>
          </a:p>
          <a:p>
            <a:r>
              <a:rPr lang="en-US" sz="2400" dirty="0">
                <a:latin typeface="Georgia" panose="02040502050405020303" pitchFamily="18" charset="0"/>
              </a:rPr>
              <a:t>KL(P|Q) can be obtained from the second coordinate of the curve C(P,Q) </a:t>
            </a:r>
          </a:p>
          <a:p>
            <a:pPr marL="0" indent="0">
              <a:buNone/>
            </a:pPr>
            <a:r>
              <a:rPr lang="en-US" sz="2400" dirty="0">
                <a:latin typeface="Georgia" panose="02040502050405020303" pitchFamily="18" charset="0"/>
              </a:rPr>
              <a:t>   as     approaches 0.</a:t>
            </a:r>
          </a:p>
          <a:p>
            <a:pPr marL="0" indent="0">
              <a:buNone/>
            </a:pPr>
            <a:endParaRPr lang="en-US" sz="2400" dirty="0">
              <a:latin typeface="Georgia" panose="02040502050405020303" pitchFamily="18" charset="0"/>
            </a:endParaRPr>
          </a:p>
          <a:p>
            <a:r>
              <a:rPr lang="en-US" sz="2400" dirty="0">
                <a:latin typeface="Georgia" panose="02040502050405020303" pitchFamily="18" charset="0"/>
              </a:rPr>
              <a:t>Jensen-Shannon (JS) divergence                                                                         can be obtained from     = ½.</a:t>
            </a:r>
          </a:p>
          <a:p>
            <a:endParaRPr lang="en-US" sz="2400" dirty="0">
              <a:latin typeface="Georgia" panose="02040502050405020303" pitchFamily="18" charset="0"/>
            </a:endParaRPr>
          </a:p>
        </p:txBody>
      </p:sp>
      <p:pic>
        <p:nvPicPr>
          <p:cNvPr id="11" name="Picture 10">
            <a:extLst>
              <a:ext uri="{FF2B5EF4-FFF2-40B4-BE49-F238E27FC236}">
                <a16:creationId xmlns:a16="http://schemas.microsoft.com/office/drawing/2014/main" id="{C9550EB3-E38A-1B1A-BE1F-6A24DC345BF3}"/>
              </a:ext>
            </a:extLst>
          </p:cNvPr>
          <p:cNvPicPr>
            <a:picLocks noChangeAspect="1"/>
          </p:cNvPicPr>
          <p:nvPr/>
        </p:nvPicPr>
        <p:blipFill>
          <a:blip r:embed="rId3"/>
          <a:stretch>
            <a:fillRect/>
          </a:stretch>
        </p:blipFill>
        <p:spPr>
          <a:xfrm>
            <a:off x="5602027" y="4588374"/>
            <a:ext cx="5423934" cy="444500"/>
          </a:xfrm>
          <a:prstGeom prst="rect">
            <a:avLst/>
          </a:prstGeom>
        </p:spPr>
      </p:pic>
      <p:pic>
        <p:nvPicPr>
          <p:cNvPr id="14" name="Picture 13">
            <a:extLst>
              <a:ext uri="{FF2B5EF4-FFF2-40B4-BE49-F238E27FC236}">
                <a16:creationId xmlns:a16="http://schemas.microsoft.com/office/drawing/2014/main" id="{32B234C3-E317-FB0B-EF38-80C7A64C2FAD}"/>
              </a:ext>
            </a:extLst>
          </p:cNvPr>
          <p:cNvPicPr>
            <a:picLocks noChangeAspect="1"/>
          </p:cNvPicPr>
          <p:nvPr/>
        </p:nvPicPr>
        <p:blipFill>
          <a:blip r:embed="rId4"/>
          <a:stretch>
            <a:fillRect/>
          </a:stretch>
        </p:blipFill>
        <p:spPr>
          <a:xfrm>
            <a:off x="1473904" y="3754018"/>
            <a:ext cx="263747" cy="311701"/>
          </a:xfrm>
          <a:prstGeom prst="rect">
            <a:avLst/>
          </a:prstGeom>
        </p:spPr>
      </p:pic>
      <p:pic>
        <p:nvPicPr>
          <p:cNvPr id="15" name="Picture 14">
            <a:extLst>
              <a:ext uri="{FF2B5EF4-FFF2-40B4-BE49-F238E27FC236}">
                <a16:creationId xmlns:a16="http://schemas.microsoft.com/office/drawing/2014/main" id="{ABE6C066-455E-F76A-8C24-BEE0015EEC6D}"/>
              </a:ext>
            </a:extLst>
          </p:cNvPr>
          <p:cNvPicPr>
            <a:picLocks noChangeAspect="1"/>
          </p:cNvPicPr>
          <p:nvPr/>
        </p:nvPicPr>
        <p:blipFill>
          <a:blip r:embed="rId4"/>
          <a:stretch>
            <a:fillRect/>
          </a:stretch>
        </p:blipFill>
        <p:spPr>
          <a:xfrm>
            <a:off x="1216983" y="2403426"/>
            <a:ext cx="263747" cy="311701"/>
          </a:xfrm>
          <a:prstGeom prst="rect">
            <a:avLst/>
          </a:prstGeom>
        </p:spPr>
      </p:pic>
      <p:pic>
        <p:nvPicPr>
          <p:cNvPr id="16" name="Picture 15">
            <a:extLst>
              <a:ext uri="{FF2B5EF4-FFF2-40B4-BE49-F238E27FC236}">
                <a16:creationId xmlns:a16="http://schemas.microsoft.com/office/drawing/2014/main" id="{FF2F464E-98D4-81F7-A681-6FCA8C3DCAF8}"/>
              </a:ext>
            </a:extLst>
          </p:cNvPr>
          <p:cNvPicPr>
            <a:picLocks noChangeAspect="1"/>
          </p:cNvPicPr>
          <p:nvPr/>
        </p:nvPicPr>
        <p:blipFill>
          <a:blip r:embed="rId4"/>
          <a:stretch>
            <a:fillRect/>
          </a:stretch>
        </p:blipFill>
        <p:spPr>
          <a:xfrm>
            <a:off x="4056767" y="5032874"/>
            <a:ext cx="263747" cy="311701"/>
          </a:xfrm>
          <a:prstGeom prst="rect">
            <a:avLst/>
          </a:prstGeom>
        </p:spPr>
      </p:pic>
    </p:spTree>
    <p:extLst>
      <p:ext uri="{BB962C8B-B14F-4D97-AF65-F5344CB8AC3E}">
        <p14:creationId xmlns:p14="http://schemas.microsoft.com/office/powerpoint/2010/main" val="30141668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2FD83-9DAA-EE7F-3EB4-998421469BDC}"/>
              </a:ext>
            </a:extLst>
          </p:cNvPr>
          <p:cNvSpPr>
            <a:spLocks noGrp="1"/>
          </p:cNvSpPr>
          <p:nvPr>
            <p:ph type="title"/>
          </p:nvPr>
        </p:nvSpPr>
        <p:spPr/>
        <p:txBody>
          <a:bodyPr>
            <a:normAutofit fontScale="90000"/>
          </a:bodyPr>
          <a:lstStyle/>
          <a:p>
            <a:pPr>
              <a:lnSpc>
                <a:spcPct val="125000"/>
              </a:lnSpc>
            </a:pPr>
            <a:r>
              <a:rPr lang="en-US" b="1" dirty="0">
                <a:latin typeface="Georgia" panose="02040502050405020303" pitchFamily="18" charset="0"/>
              </a:rPr>
              <a:t>Experiments: </a:t>
            </a:r>
            <a:br>
              <a:rPr lang="en-US" sz="4000" b="1" dirty="0">
                <a:latin typeface="Georgia" panose="02040502050405020303" pitchFamily="18" charset="0"/>
              </a:rPr>
            </a:br>
            <a:r>
              <a:rPr lang="en-US" sz="3300" b="1" dirty="0">
                <a:latin typeface="Georgia" panose="02040502050405020303" pitchFamily="18" charset="0"/>
              </a:rPr>
              <a:t>Set-ups</a:t>
            </a:r>
            <a:endParaRPr lang="en-US" sz="3300" dirty="0"/>
          </a:p>
        </p:txBody>
      </p:sp>
      <p:sp>
        <p:nvSpPr>
          <p:cNvPr id="3" name="Content Placeholder 2">
            <a:extLst>
              <a:ext uri="{FF2B5EF4-FFF2-40B4-BE49-F238E27FC236}">
                <a16:creationId xmlns:a16="http://schemas.microsoft.com/office/drawing/2014/main" id="{DF9F7F87-C5E2-A22B-DAC3-463DF2B4210A}"/>
              </a:ext>
            </a:extLst>
          </p:cNvPr>
          <p:cNvSpPr>
            <a:spLocks noGrp="1"/>
          </p:cNvSpPr>
          <p:nvPr>
            <p:ph idx="1"/>
          </p:nvPr>
        </p:nvSpPr>
        <p:spPr/>
        <p:txBody>
          <a:bodyPr>
            <a:noAutofit/>
          </a:bodyPr>
          <a:lstStyle/>
          <a:p>
            <a:r>
              <a:rPr lang="en-US" sz="2400" dirty="0">
                <a:latin typeface="Georgia" panose="02040502050405020303" pitchFamily="18" charset="0"/>
              </a:rPr>
              <a:t>Tasks: </a:t>
            </a:r>
          </a:p>
          <a:p>
            <a:pPr lvl="1"/>
            <a:r>
              <a:rPr lang="en-US" sz="2000" dirty="0">
                <a:latin typeface="Georgia" panose="02040502050405020303" pitchFamily="18" charset="0"/>
              </a:rPr>
              <a:t>given a context         ,the task is to generate a continuation                                   , forming a completion. </a:t>
            </a:r>
          </a:p>
          <a:p>
            <a:pPr lvl="1"/>
            <a:r>
              <a:rPr lang="en-US" sz="2000" dirty="0">
                <a:latin typeface="Georgia" panose="02040502050405020303" pitchFamily="18" charset="0"/>
              </a:rPr>
              <a:t>in three domains: web text, news and stories</a:t>
            </a:r>
          </a:p>
          <a:p>
            <a:r>
              <a:rPr lang="en-US" sz="2400" dirty="0">
                <a:latin typeface="Georgia" panose="02040502050405020303" pitchFamily="18" charset="0"/>
              </a:rPr>
              <a:t>Models: </a:t>
            </a:r>
          </a:p>
          <a:p>
            <a:pPr lvl="1"/>
            <a:r>
              <a:rPr lang="en-US" sz="2000" i="1" dirty="0">
                <a:latin typeface="Georgia" panose="02040502050405020303" pitchFamily="18" charset="0"/>
              </a:rPr>
              <a:t>GPT-2</a:t>
            </a:r>
            <a:r>
              <a:rPr lang="en-US" sz="2000" dirty="0">
                <a:latin typeface="Georgia" panose="02040502050405020303" pitchFamily="18" charset="0"/>
              </a:rPr>
              <a:t> as the language model Pˆ(·)</a:t>
            </a:r>
          </a:p>
          <a:p>
            <a:pPr lvl="1"/>
            <a:r>
              <a:rPr lang="en-US" sz="2000" i="1" dirty="0">
                <a:latin typeface="Georgia" panose="02040502050405020303" pitchFamily="18" charset="0"/>
              </a:rPr>
              <a:t>GPT-2</a:t>
            </a:r>
            <a:r>
              <a:rPr lang="en-US" sz="2000" dirty="0">
                <a:latin typeface="Georgia" panose="02040502050405020303" pitchFamily="18" charset="0"/>
              </a:rPr>
              <a:t> Large as the embedding model M(·) </a:t>
            </a:r>
          </a:p>
          <a:p>
            <a:r>
              <a:rPr lang="en-US" sz="2400" dirty="0">
                <a:latin typeface="Georgia" panose="02040502050405020303" pitchFamily="18" charset="0"/>
              </a:rPr>
              <a:t>Decoding Algorithms: </a:t>
            </a:r>
          </a:p>
          <a:p>
            <a:pPr lvl="1"/>
            <a:r>
              <a:rPr lang="en-US" sz="2000" i="1" dirty="0">
                <a:latin typeface="Georgia" panose="02040502050405020303" pitchFamily="18" charset="0"/>
              </a:rPr>
              <a:t>ancestral sampling </a:t>
            </a:r>
            <a:r>
              <a:rPr lang="en-US" sz="2000" dirty="0">
                <a:latin typeface="Georgia" panose="02040502050405020303" pitchFamily="18" charset="0"/>
              </a:rPr>
              <a:t>which samples directly from the language model’s per-step distributions</a:t>
            </a:r>
          </a:p>
          <a:p>
            <a:pPr lvl="1"/>
            <a:r>
              <a:rPr lang="en-US" sz="2000" i="1" dirty="0">
                <a:latin typeface="Georgia" panose="02040502050405020303" pitchFamily="18" charset="0"/>
              </a:rPr>
              <a:t>greedy decoding </a:t>
            </a:r>
            <a:r>
              <a:rPr lang="en-US" sz="2000" dirty="0">
                <a:latin typeface="Georgia" panose="02040502050405020303" pitchFamily="18" charset="0"/>
              </a:rPr>
              <a:t>which selects the most likely next token</a:t>
            </a:r>
          </a:p>
          <a:p>
            <a:pPr lvl="1"/>
            <a:r>
              <a:rPr lang="en-US" sz="2000" i="1" dirty="0">
                <a:latin typeface="Georgia" panose="02040502050405020303" pitchFamily="18" charset="0"/>
              </a:rPr>
              <a:t>nucleus sampling </a:t>
            </a:r>
            <a:r>
              <a:rPr lang="en-US" sz="2000" dirty="0">
                <a:latin typeface="Georgia" panose="02040502050405020303" pitchFamily="18" charset="0"/>
              </a:rPr>
              <a:t>which samples from top-p truncated per-step distributions</a:t>
            </a:r>
          </a:p>
        </p:txBody>
      </p:sp>
      <p:pic>
        <p:nvPicPr>
          <p:cNvPr id="9" name="Picture 8">
            <a:extLst>
              <a:ext uri="{FF2B5EF4-FFF2-40B4-BE49-F238E27FC236}">
                <a16:creationId xmlns:a16="http://schemas.microsoft.com/office/drawing/2014/main" id="{CEACE064-6592-41BF-65C1-2FB7ED4C951C}"/>
              </a:ext>
            </a:extLst>
          </p:cNvPr>
          <p:cNvPicPr>
            <a:picLocks noChangeAspect="1"/>
          </p:cNvPicPr>
          <p:nvPr/>
        </p:nvPicPr>
        <p:blipFill>
          <a:blip r:embed="rId3"/>
          <a:stretch>
            <a:fillRect/>
          </a:stretch>
        </p:blipFill>
        <p:spPr>
          <a:xfrm>
            <a:off x="3333418" y="2283454"/>
            <a:ext cx="515456" cy="257728"/>
          </a:xfrm>
          <a:prstGeom prst="rect">
            <a:avLst/>
          </a:prstGeom>
        </p:spPr>
      </p:pic>
      <p:pic>
        <p:nvPicPr>
          <p:cNvPr id="13" name="Picture 12" descr="A picture containing gauge&#10;&#10;Description automatically generated">
            <a:extLst>
              <a:ext uri="{FF2B5EF4-FFF2-40B4-BE49-F238E27FC236}">
                <a16:creationId xmlns:a16="http://schemas.microsoft.com/office/drawing/2014/main" id="{B796D819-5C59-734F-7F3F-7FEEBC0412F9}"/>
              </a:ext>
            </a:extLst>
          </p:cNvPr>
          <p:cNvPicPr>
            <a:picLocks noChangeAspect="1"/>
          </p:cNvPicPr>
          <p:nvPr/>
        </p:nvPicPr>
        <p:blipFill>
          <a:blip r:embed="rId4"/>
          <a:stretch>
            <a:fillRect/>
          </a:stretch>
        </p:blipFill>
        <p:spPr>
          <a:xfrm>
            <a:off x="8137599" y="2280310"/>
            <a:ext cx="2059024" cy="260872"/>
          </a:xfrm>
          <a:prstGeom prst="rect">
            <a:avLst/>
          </a:prstGeom>
        </p:spPr>
      </p:pic>
    </p:spTree>
    <p:extLst>
      <p:ext uri="{BB962C8B-B14F-4D97-AF65-F5344CB8AC3E}">
        <p14:creationId xmlns:p14="http://schemas.microsoft.com/office/powerpoint/2010/main" val="903012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9E0C3-57AB-B97F-9CF3-EB5B47C06E5A}"/>
              </a:ext>
            </a:extLst>
          </p:cNvPr>
          <p:cNvSpPr>
            <a:spLocks noGrp="1"/>
          </p:cNvSpPr>
          <p:nvPr>
            <p:ph type="title"/>
          </p:nvPr>
        </p:nvSpPr>
        <p:spPr/>
        <p:txBody>
          <a:bodyPr>
            <a:noAutofit/>
          </a:bodyPr>
          <a:lstStyle/>
          <a:p>
            <a:pPr>
              <a:lnSpc>
                <a:spcPct val="125000"/>
              </a:lnSpc>
            </a:pPr>
            <a:r>
              <a:rPr lang="en-US" sz="4000" b="1" dirty="0">
                <a:latin typeface="Georgia" panose="02040502050405020303" pitchFamily="18" charset="0"/>
              </a:rPr>
              <a:t>Experiments: </a:t>
            </a:r>
            <a:br>
              <a:rPr lang="en-US" sz="4000" b="1" dirty="0">
                <a:latin typeface="Georgia" panose="02040502050405020303" pitchFamily="18" charset="0"/>
              </a:rPr>
            </a:br>
            <a:r>
              <a:rPr lang="en-US" sz="3000" b="1" dirty="0">
                <a:latin typeface="Georgia" panose="02040502050405020303" pitchFamily="18" charset="0"/>
              </a:rPr>
              <a:t>How to Quantify Known Properties</a:t>
            </a:r>
          </a:p>
        </p:txBody>
      </p:sp>
      <p:sp>
        <p:nvSpPr>
          <p:cNvPr id="3" name="Content Placeholder 2">
            <a:extLst>
              <a:ext uri="{FF2B5EF4-FFF2-40B4-BE49-F238E27FC236}">
                <a16:creationId xmlns:a16="http://schemas.microsoft.com/office/drawing/2014/main" id="{9E49025D-65C4-5C23-8636-75A28325D166}"/>
              </a:ext>
            </a:extLst>
          </p:cNvPr>
          <p:cNvSpPr>
            <a:spLocks noGrp="1"/>
          </p:cNvSpPr>
          <p:nvPr>
            <p:ph idx="1"/>
          </p:nvPr>
        </p:nvSpPr>
        <p:spPr/>
        <p:txBody>
          <a:bodyPr/>
          <a:lstStyle/>
          <a:p>
            <a:r>
              <a:rPr lang="en-US" dirty="0"/>
              <a:t> </a:t>
            </a:r>
            <a:r>
              <a:rPr lang="en-US" sz="2400" dirty="0">
                <a:latin typeface="Georgia" panose="02040502050405020303" pitchFamily="18" charset="0"/>
              </a:rPr>
              <a:t>MAUVE shows a decrease in quality (lower MAUVE) as generation length grows, with the trend consistent across model sizes. </a:t>
            </a:r>
          </a:p>
          <a:p>
            <a:endParaRPr lang="en-US" dirty="0"/>
          </a:p>
        </p:txBody>
      </p:sp>
      <p:pic>
        <p:nvPicPr>
          <p:cNvPr id="5" name="Picture 4" descr="Graphical user interface, chart&#10;&#10;Description automatically generated">
            <a:extLst>
              <a:ext uri="{FF2B5EF4-FFF2-40B4-BE49-F238E27FC236}">
                <a16:creationId xmlns:a16="http://schemas.microsoft.com/office/drawing/2014/main" id="{FE392F10-7433-6935-029E-AC6967747B48}"/>
              </a:ext>
            </a:extLst>
          </p:cNvPr>
          <p:cNvPicPr>
            <a:picLocks noChangeAspect="1"/>
          </p:cNvPicPr>
          <p:nvPr/>
        </p:nvPicPr>
        <p:blipFill>
          <a:blip r:embed="rId3"/>
          <a:stretch>
            <a:fillRect/>
          </a:stretch>
        </p:blipFill>
        <p:spPr>
          <a:xfrm>
            <a:off x="1543050" y="2666505"/>
            <a:ext cx="9105900" cy="3826370"/>
          </a:xfrm>
          <a:prstGeom prst="rect">
            <a:avLst/>
          </a:prstGeom>
        </p:spPr>
      </p:pic>
    </p:spTree>
    <p:extLst>
      <p:ext uri="{BB962C8B-B14F-4D97-AF65-F5344CB8AC3E}">
        <p14:creationId xmlns:p14="http://schemas.microsoft.com/office/powerpoint/2010/main" val="7577511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AFA85-DC1F-ACFF-BDE2-26669F693433}"/>
              </a:ext>
            </a:extLst>
          </p:cNvPr>
          <p:cNvSpPr>
            <a:spLocks noGrp="1"/>
          </p:cNvSpPr>
          <p:nvPr>
            <p:ph type="title"/>
          </p:nvPr>
        </p:nvSpPr>
        <p:spPr/>
        <p:txBody>
          <a:bodyPr>
            <a:normAutofit fontScale="90000"/>
          </a:bodyPr>
          <a:lstStyle/>
          <a:p>
            <a:pPr>
              <a:lnSpc>
                <a:spcPct val="125000"/>
              </a:lnSpc>
            </a:pPr>
            <a:r>
              <a:rPr lang="en-US" b="1" dirty="0">
                <a:latin typeface="Georgia" panose="02040502050405020303" pitchFamily="18" charset="0"/>
              </a:rPr>
              <a:t>Experiments: </a:t>
            </a:r>
            <a:br>
              <a:rPr lang="en-US" sz="4800" b="1" dirty="0">
                <a:latin typeface="Georgia" panose="02040502050405020303" pitchFamily="18" charset="0"/>
              </a:rPr>
            </a:br>
            <a:r>
              <a:rPr lang="en-US" sz="3300" b="1" dirty="0">
                <a:latin typeface="Georgia" panose="02040502050405020303" pitchFamily="18" charset="0"/>
              </a:rPr>
              <a:t>How to Quantify Known Properties</a:t>
            </a:r>
            <a:endParaRPr lang="en-US" sz="3300" dirty="0"/>
          </a:p>
        </p:txBody>
      </p:sp>
      <p:sp>
        <p:nvSpPr>
          <p:cNvPr id="3" name="Content Placeholder 2">
            <a:extLst>
              <a:ext uri="{FF2B5EF4-FFF2-40B4-BE49-F238E27FC236}">
                <a16:creationId xmlns:a16="http://schemas.microsoft.com/office/drawing/2014/main" id="{2B97A533-7FA0-5A9A-02FD-97FAD9EF6CF1}"/>
              </a:ext>
            </a:extLst>
          </p:cNvPr>
          <p:cNvSpPr>
            <a:spLocks noGrp="1"/>
          </p:cNvSpPr>
          <p:nvPr>
            <p:ph idx="1"/>
          </p:nvPr>
        </p:nvSpPr>
        <p:spPr/>
        <p:txBody>
          <a:bodyPr/>
          <a:lstStyle/>
          <a:p>
            <a:r>
              <a:rPr lang="en-US" sz="2400" dirty="0">
                <a:latin typeface="Georgia" panose="02040502050405020303" pitchFamily="18" charset="0"/>
              </a:rPr>
              <a:t>MAUVE correctly identifies the expected quality relationship, assigning the lowest quality to greedy decoding (.016) followed by ancestral sampling (.882), and the highest quality to nucleus sampling (.940). </a:t>
            </a:r>
          </a:p>
          <a:p>
            <a:endParaRPr lang="en-US" dirty="0"/>
          </a:p>
        </p:txBody>
      </p:sp>
      <p:pic>
        <p:nvPicPr>
          <p:cNvPr id="5" name="Picture 4" descr="Table&#10;&#10;Description automatically generated">
            <a:extLst>
              <a:ext uri="{FF2B5EF4-FFF2-40B4-BE49-F238E27FC236}">
                <a16:creationId xmlns:a16="http://schemas.microsoft.com/office/drawing/2014/main" id="{61639E45-5FE8-B7A7-95B2-D1403C7B39F8}"/>
              </a:ext>
            </a:extLst>
          </p:cNvPr>
          <p:cNvPicPr>
            <a:picLocks noChangeAspect="1"/>
          </p:cNvPicPr>
          <p:nvPr/>
        </p:nvPicPr>
        <p:blipFill>
          <a:blip r:embed="rId3"/>
          <a:stretch>
            <a:fillRect/>
          </a:stretch>
        </p:blipFill>
        <p:spPr>
          <a:xfrm>
            <a:off x="1062517" y="2969588"/>
            <a:ext cx="5033483" cy="3342312"/>
          </a:xfrm>
          <a:prstGeom prst="rect">
            <a:avLst/>
          </a:prstGeom>
        </p:spPr>
      </p:pic>
      <p:pic>
        <p:nvPicPr>
          <p:cNvPr id="7" name="Picture 6" descr="Text&#10;&#10;Description automatically generated">
            <a:extLst>
              <a:ext uri="{FF2B5EF4-FFF2-40B4-BE49-F238E27FC236}">
                <a16:creationId xmlns:a16="http://schemas.microsoft.com/office/drawing/2014/main" id="{49FEE835-B64C-3A93-28D1-B20857FC839F}"/>
              </a:ext>
            </a:extLst>
          </p:cNvPr>
          <p:cNvPicPr>
            <a:picLocks noChangeAspect="1"/>
          </p:cNvPicPr>
          <p:nvPr/>
        </p:nvPicPr>
        <p:blipFill>
          <a:blip r:embed="rId4"/>
          <a:stretch>
            <a:fillRect/>
          </a:stretch>
        </p:blipFill>
        <p:spPr>
          <a:xfrm>
            <a:off x="6216697" y="3429000"/>
            <a:ext cx="5016406" cy="2270051"/>
          </a:xfrm>
          <a:prstGeom prst="rect">
            <a:avLst/>
          </a:prstGeom>
        </p:spPr>
      </p:pic>
    </p:spTree>
    <p:extLst>
      <p:ext uri="{BB962C8B-B14F-4D97-AF65-F5344CB8AC3E}">
        <p14:creationId xmlns:p14="http://schemas.microsoft.com/office/powerpoint/2010/main" val="37867162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EF512-BD55-502A-83DE-C6C57A36BF12}"/>
              </a:ext>
            </a:extLst>
          </p:cNvPr>
          <p:cNvSpPr>
            <a:spLocks noGrp="1"/>
          </p:cNvSpPr>
          <p:nvPr>
            <p:ph type="title"/>
          </p:nvPr>
        </p:nvSpPr>
        <p:spPr/>
        <p:txBody>
          <a:bodyPr>
            <a:normAutofit fontScale="90000"/>
          </a:bodyPr>
          <a:lstStyle/>
          <a:p>
            <a:pPr>
              <a:lnSpc>
                <a:spcPct val="125000"/>
              </a:lnSpc>
            </a:pPr>
            <a:r>
              <a:rPr lang="en-US" b="1" dirty="0">
                <a:latin typeface="Georgia" panose="02040502050405020303" pitchFamily="18" charset="0"/>
              </a:rPr>
              <a:t>Experiments: </a:t>
            </a:r>
            <a:br>
              <a:rPr lang="en-US" sz="4800" b="1" dirty="0">
                <a:latin typeface="Georgia" panose="02040502050405020303" pitchFamily="18" charset="0"/>
              </a:rPr>
            </a:br>
            <a:r>
              <a:rPr lang="en-US" sz="3300" b="1" dirty="0">
                <a:latin typeface="Georgia" panose="02040502050405020303" pitchFamily="18" charset="0"/>
              </a:rPr>
              <a:t>How to Quantify Known Properties</a:t>
            </a:r>
            <a:endParaRPr lang="en-US" sz="3300" dirty="0"/>
          </a:p>
        </p:txBody>
      </p:sp>
      <p:sp>
        <p:nvSpPr>
          <p:cNvPr id="3" name="Content Placeholder 2">
            <a:extLst>
              <a:ext uri="{FF2B5EF4-FFF2-40B4-BE49-F238E27FC236}">
                <a16:creationId xmlns:a16="http://schemas.microsoft.com/office/drawing/2014/main" id="{9C5C1996-7913-D8A7-DDF4-21799AE3236D}"/>
              </a:ext>
            </a:extLst>
          </p:cNvPr>
          <p:cNvSpPr>
            <a:spLocks noGrp="1"/>
          </p:cNvSpPr>
          <p:nvPr>
            <p:ph idx="1"/>
          </p:nvPr>
        </p:nvSpPr>
        <p:spPr/>
        <p:txBody>
          <a:bodyPr/>
          <a:lstStyle/>
          <a:p>
            <a:r>
              <a:rPr lang="en-US" sz="2400" dirty="0">
                <a:latin typeface="Georgia" panose="02040502050405020303" pitchFamily="18" charset="0"/>
              </a:rPr>
              <a:t>MAUVE increases as model size increases, agreeing with the human quality measure and the expectation that larger models should have higher quality generations. </a:t>
            </a:r>
          </a:p>
          <a:p>
            <a:endParaRPr lang="en-US" dirty="0"/>
          </a:p>
        </p:txBody>
      </p:sp>
      <p:pic>
        <p:nvPicPr>
          <p:cNvPr id="5" name="Picture 4" descr="Table&#10;&#10;Description automatically generated">
            <a:extLst>
              <a:ext uri="{FF2B5EF4-FFF2-40B4-BE49-F238E27FC236}">
                <a16:creationId xmlns:a16="http://schemas.microsoft.com/office/drawing/2014/main" id="{B101A02C-E945-C43B-EF36-7E1BAF2FD2FA}"/>
              </a:ext>
            </a:extLst>
          </p:cNvPr>
          <p:cNvPicPr>
            <a:picLocks noChangeAspect="1"/>
          </p:cNvPicPr>
          <p:nvPr/>
        </p:nvPicPr>
        <p:blipFill>
          <a:blip r:embed="rId3"/>
          <a:stretch>
            <a:fillRect/>
          </a:stretch>
        </p:blipFill>
        <p:spPr>
          <a:xfrm>
            <a:off x="714597" y="2982912"/>
            <a:ext cx="5728781" cy="3638550"/>
          </a:xfrm>
          <a:prstGeom prst="rect">
            <a:avLst/>
          </a:prstGeom>
        </p:spPr>
      </p:pic>
      <p:pic>
        <p:nvPicPr>
          <p:cNvPr id="7" name="Picture 6" descr="Text&#10;&#10;Description automatically generated">
            <a:extLst>
              <a:ext uri="{FF2B5EF4-FFF2-40B4-BE49-F238E27FC236}">
                <a16:creationId xmlns:a16="http://schemas.microsoft.com/office/drawing/2014/main" id="{2D542BBA-607D-8CAA-5FAF-A5DF679C434E}"/>
              </a:ext>
            </a:extLst>
          </p:cNvPr>
          <p:cNvPicPr>
            <a:picLocks noChangeAspect="1"/>
          </p:cNvPicPr>
          <p:nvPr/>
        </p:nvPicPr>
        <p:blipFill>
          <a:blip r:embed="rId4"/>
          <a:stretch>
            <a:fillRect/>
          </a:stretch>
        </p:blipFill>
        <p:spPr>
          <a:xfrm>
            <a:off x="6443378" y="3653354"/>
            <a:ext cx="5325926" cy="2297666"/>
          </a:xfrm>
          <a:prstGeom prst="rect">
            <a:avLst/>
          </a:prstGeom>
        </p:spPr>
      </p:pic>
    </p:spTree>
    <p:extLst>
      <p:ext uri="{BB962C8B-B14F-4D97-AF65-F5344CB8AC3E}">
        <p14:creationId xmlns:p14="http://schemas.microsoft.com/office/powerpoint/2010/main" val="6070652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5E180-16C4-1003-3EF1-81A64CC5C2FF}"/>
              </a:ext>
            </a:extLst>
          </p:cNvPr>
          <p:cNvSpPr>
            <a:spLocks noGrp="1"/>
          </p:cNvSpPr>
          <p:nvPr>
            <p:ph type="title"/>
          </p:nvPr>
        </p:nvSpPr>
        <p:spPr/>
        <p:txBody>
          <a:bodyPr>
            <a:normAutofit fontScale="90000"/>
          </a:bodyPr>
          <a:lstStyle/>
          <a:p>
            <a:pPr>
              <a:lnSpc>
                <a:spcPct val="125000"/>
              </a:lnSpc>
            </a:pPr>
            <a:r>
              <a:rPr lang="en-US" b="1" dirty="0">
                <a:latin typeface="Georgia" panose="02040502050405020303" pitchFamily="18" charset="0"/>
              </a:rPr>
              <a:t>Experiments:</a:t>
            </a:r>
            <a:br>
              <a:rPr lang="en-US" sz="4000" b="1" dirty="0">
                <a:latin typeface="Georgia" panose="02040502050405020303" pitchFamily="18" charset="0"/>
              </a:rPr>
            </a:br>
            <a:r>
              <a:rPr lang="en-US" sz="3300" b="1" dirty="0">
                <a:latin typeface="Georgia" panose="02040502050405020303" pitchFamily="18" charset="0"/>
              </a:rPr>
              <a:t>Robustness</a:t>
            </a:r>
            <a:endParaRPr lang="en-US" sz="3300" dirty="0"/>
          </a:p>
        </p:txBody>
      </p:sp>
      <p:sp>
        <p:nvSpPr>
          <p:cNvPr id="3" name="Content Placeholder 2">
            <a:extLst>
              <a:ext uri="{FF2B5EF4-FFF2-40B4-BE49-F238E27FC236}">
                <a16:creationId xmlns:a16="http://schemas.microsoft.com/office/drawing/2014/main" id="{A6F3FC97-E646-3453-372C-7F672D75A7F0}"/>
              </a:ext>
            </a:extLst>
          </p:cNvPr>
          <p:cNvSpPr>
            <a:spLocks noGrp="1"/>
          </p:cNvSpPr>
          <p:nvPr>
            <p:ph idx="1"/>
          </p:nvPr>
        </p:nvSpPr>
        <p:spPr/>
        <p:txBody>
          <a:bodyPr>
            <a:normAutofit lnSpcReduction="10000"/>
          </a:bodyPr>
          <a:lstStyle/>
          <a:p>
            <a:r>
              <a:rPr lang="en-US" sz="2400" dirty="0">
                <a:latin typeface="Georgia" panose="02040502050405020303" pitchFamily="18" charset="0"/>
              </a:rPr>
              <a:t>MAUVE works with alternative embedding models. </a:t>
            </a:r>
          </a:p>
          <a:p>
            <a:pPr lvl="1"/>
            <a:r>
              <a:rPr lang="en-US" dirty="0">
                <a:latin typeface="Georgia" panose="02040502050405020303" pitchFamily="18" charset="0"/>
              </a:rPr>
              <a:t>MAUVE with features from </a:t>
            </a:r>
            <a:r>
              <a:rPr lang="en-US" dirty="0" err="1">
                <a:latin typeface="Georgia" panose="02040502050405020303" pitchFamily="18" charset="0"/>
              </a:rPr>
              <a:t>RoBERTa</a:t>
            </a:r>
            <a:r>
              <a:rPr lang="en-US" dirty="0">
                <a:latin typeface="Georgia" panose="02040502050405020303" pitchFamily="18" charset="0"/>
              </a:rPr>
              <a:t>- large gives qualitatively similar trends across model size and decoding as MAUVE with features from GPT-2 large. </a:t>
            </a:r>
          </a:p>
          <a:p>
            <a:pPr lvl="1"/>
            <a:endParaRPr lang="en-US" dirty="0">
              <a:latin typeface="Georgia" panose="02040502050405020303" pitchFamily="18" charset="0"/>
            </a:endParaRPr>
          </a:p>
          <a:p>
            <a:r>
              <a:rPr lang="en-US" sz="2400" dirty="0">
                <a:latin typeface="Georgia" panose="02040502050405020303" pitchFamily="18" charset="0"/>
              </a:rPr>
              <a:t>MAUVE is robust to quantization. </a:t>
            </a:r>
          </a:p>
          <a:p>
            <a:pPr lvl="1"/>
            <a:r>
              <a:rPr lang="en-US" dirty="0">
                <a:latin typeface="Georgia" panose="02040502050405020303" pitchFamily="18" charset="0"/>
              </a:rPr>
              <a:t>Comparing k-Means, Deep Residual Mixture Models (DRMM), and Lattice Quantization </a:t>
            </a:r>
          </a:p>
          <a:p>
            <a:pPr lvl="1"/>
            <a:endParaRPr lang="en-US" dirty="0">
              <a:latin typeface="Georgia" panose="02040502050405020303" pitchFamily="18" charset="0"/>
            </a:endParaRPr>
          </a:p>
          <a:p>
            <a:r>
              <a:rPr lang="en-US" sz="2400" dirty="0">
                <a:latin typeface="Georgia" panose="02040502050405020303" pitchFamily="18" charset="0"/>
              </a:rPr>
              <a:t>MAUVE is robust to hyperparameter settings.</a:t>
            </a:r>
          </a:p>
          <a:p>
            <a:pPr lvl="1"/>
            <a:r>
              <a:rPr lang="en-US" dirty="0">
                <a:latin typeface="Georgia" panose="02040502050405020303" pitchFamily="18" charset="0"/>
              </a:rPr>
              <a:t>Adjusting the scaling parameter c does not affect the relative order of the divergence curve </a:t>
            </a:r>
          </a:p>
          <a:p>
            <a:pPr lvl="1"/>
            <a:endParaRPr lang="en-US" dirty="0"/>
          </a:p>
        </p:txBody>
      </p:sp>
    </p:spTree>
    <p:extLst>
      <p:ext uri="{BB962C8B-B14F-4D97-AF65-F5344CB8AC3E}">
        <p14:creationId xmlns:p14="http://schemas.microsoft.com/office/powerpoint/2010/main" val="1203530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CE90-93F5-5315-4BC8-7120DFBD0305}"/>
              </a:ext>
            </a:extLst>
          </p:cNvPr>
          <p:cNvSpPr>
            <a:spLocks noGrp="1"/>
          </p:cNvSpPr>
          <p:nvPr>
            <p:ph type="title"/>
          </p:nvPr>
        </p:nvSpPr>
        <p:spPr/>
        <p:txBody>
          <a:bodyPr>
            <a:normAutofit fontScale="90000"/>
          </a:bodyPr>
          <a:lstStyle/>
          <a:p>
            <a:pPr>
              <a:lnSpc>
                <a:spcPct val="125000"/>
              </a:lnSpc>
            </a:pPr>
            <a:r>
              <a:rPr lang="en-US" b="1" dirty="0">
                <a:latin typeface="Georgia" panose="02040502050405020303" pitchFamily="18" charset="0"/>
              </a:rPr>
              <a:t>Experiments:</a:t>
            </a:r>
            <a:br>
              <a:rPr lang="en-US" b="1" dirty="0">
                <a:latin typeface="Georgia" panose="02040502050405020303" pitchFamily="18" charset="0"/>
              </a:rPr>
            </a:br>
            <a:r>
              <a:rPr lang="en-US" sz="3300" b="1" dirty="0">
                <a:latin typeface="Georgia" panose="02040502050405020303" pitchFamily="18" charset="0"/>
              </a:rPr>
              <a:t>Robustness</a:t>
            </a:r>
            <a:endParaRPr lang="en-US" sz="3300" dirty="0"/>
          </a:p>
        </p:txBody>
      </p:sp>
      <p:pic>
        <p:nvPicPr>
          <p:cNvPr id="5" name="Content Placeholder 4" descr="Graphical user interface, application&#10;&#10;Description automatically generated">
            <a:extLst>
              <a:ext uri="{FF2B5EF4-FFF2-40B4-BE49-F238E27FC236}">
                <a16:creationId xmlns:a16="http://schemas.microsoft.com/office/drawing/2014/main" id="{E418E809-8800-B650-3A26-16677F2EDDD5}"/>
              </a:ext>
            </a:extLst>
          </p:cNvPr>
          <p:cNvPicPr>
            <a:picLocks noGrp="1" noChangeAspect="1"/>
          </p:cNvPicPr>
          <p:nvPr>
            <p:ph idx="1"/>
          </p:nvPr>
        </p:nvPicPr>
        <p:blipFill>
          <a:blip r:embed="rId3"/>
          <a:stretch>
            <a:fillRect/>
          </a:stretch>
        </p:blipFill>
        <p:spPr>
          <a:xfrm>
            <a:off x="910364" y="1690688"/>
            <a:ext cx="10371272" cy="4486275"/>
          </a:xfrm>
        </p:spPr>
      </p:pic>
    </p:spTree>
    <p:extLst>
      <p:ext uri="{BB962C8B-B14F-4D97-AF65-F5344CB8AC3E}">
        <p14:creationId xmlns:p14="http://schemas.microsoft.com/office/powerpoint/2010/main" val="41754972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1FBA8-ADB8-58BB-F530-8725001EA9F6}"/>
              </a:ext>
            </a:extLst>
          </p:cNvPr>
          <p:cNvSpPr>
            <a:spLocks noGrp="1"/>
          </p:cNvSpPr>
          <p:nvPr>
            <p:ph type="title"/>
          </p:nvPr>
        </p:nvSpPr>
        <p:spPr/>
        <p:txBody>
          <a:bodyPr>
            <a:normAutofit fontScale="90000"/>
          </a:bodyPr>
          <a:lstStyle/>
          <a:p>
            <a:pPr>
              <a:lnSpc>
                <a:spcPct val="125000"/>
              </a:lnSpc>
            </a:pPr>
            <a:r>
              <a:rPr lang="en-US" b="1" dirty="0">
                <a:latin typeface="Georgia" panose="02040502050405020303" pitchFamily="18" charset="0"/>
              </a:rPr>
              <a:t>Experiments:</a:t>
            </a:r>
            <a:br>
              <a:rPr lang="en-US" sz="4000" b="1" dirty="0">
                <a:latin typeface="Georgia" panose="02040502050405020303" pitchFamily="18" charset="0"/>
              </a:rPr>
            </a:br>
            <a:r>
              <a:rPr lang="en-US" sz="3300" b="1" dirty="0">
                <a:latin typeface="Georgia" panose="02040502050405020303" pitchFamily="18" charset="0"/>
              </a:rPr>
              <a:t>Human Judgements</a:t>
            </a:r>
          </a:p>
        </p:txBody>
      </p:sp>
      <p:sp>
        <p:nvSpPr>
          <p:cNvPr id="3" name="Content Placeholder 2">
            <a:extLst>
              <a:ext uri="{FF2B5EF4-FFF2-40B4-BE49-F238E27FC236}">
                <a16:creationId xmlns:a16="http://schemas.microsoft.com/office/drawing/2014/main" id="{5C6B3D79-95B3-4385-F29A-C05E3634C1F6}"/>
              </a:ext>
            </a:extLst>
          </p:cNvPr>
          <p:cNvSpPr>
            <a:spLocks noGrp="1"/>
          </p:cNvSpPr>
          <p:nvPr>
            <p:ph idx="1"/>
          </p:nvPr>
        </p:nvSpPr>
        <p:spPr/>
        <p:txBody>
          <a:bodyPr/>
          <a:lstStyle/>
          <a:p>
            <a:r>
              <a:rPr lang="en-US" sz="2400" dirty="0">
                <a:latin typeface="Georgia" panose="02040502050405020303" pitchFamily="18" charset="0"/>
              </a:rPr>
              <a:t>MAUVE correlates highly with human judgments of how human-like (0.952), interesting (0.810), and sensible (0.857) the machine text is. </a:t>
            </a:r>
          </a:p>
          <a:p>
            <a:r>
              <a:rPr lang="en-US" sz="2400" dirty="0">
                <a:latin typeface="Georgia" panose="02040502050405020303" pitchFamily="18" charset="0"/>
              </a:rPr>
              <a:t>MAUVE correlates the highest with the discrimination accuracy (0.96 for news and 0.89 for stories) among all comparison measures. </a:t>
            </a:r>
          </a:p>
          <a:p>
            <a:endParaRPr lang="en-US" dirty="0"/>
          </a:p>
        </p:txBody>
      </p:sp>
      <p:pic>
        <p:nvPicPr>
          <p:cNvPr id="12" name="Picture 11" descr="Table&#10;&#10;Description automatically generated">
            <a:extLst>
              <a:ext uri="{FF2B5EF4-FFF2-40B4-BE49-F238E27FC236}">
                <a16:creationId xmlns:a16="http://schemas.microsoft.com/office/drawing/2014/main" id="{661BDB3D-4FFB-7A1B-F070-A2D9DDEC9AD5}"/>
              </a:ext>
            </a:extLst>
          </p:cNvPr>
          <p:cNvPicPr>
            <a:picLocks noChangeAspect="1"/>
          </p:cNvPicPr>
          <p:nvPr/>
        </p:nvPicPr>
        <p:blipFill>
          <a:blip r:embed="rId3"/>
          <a:stretch>
            <a:fillRect/>
          </a:stretch>
        </p:blipFill>
        <p:spPr>
          <a:xfrm>
            <a:off x="876213" y="3429000"/>
            <a:ext cx="10477587" cy="3184463"/>
          </a:xfrm>
          <a:prstGeom prst="rect">
            <a:avLst/>
          </a:prstGeom>
        </p:spPr>
      </p:pic>
    </p:spTree>
    <p:extLst>
      <p:ext uri="{BB962C8B-B14F-4D97-AF65-F5344CB8AC3E}">
        <p14:creationId xmlns:p14="http://schemas.microsoft.com/office/powerpoint/2010/main" val="15044927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50ABB-9540-CC3F-307D-D7376FF4719B}"/>
              </a:ext>
            </a:extLst>
          </p:cNvPr>
          <p:cNvSpPr>
            <a:spLocks noGrp="1"/>
          </p:cNvSpPr>
          <p:nvPr>
            <p:ph type="title"/>
          </p:nvPr>
        </p:nvSpPr>
        <p:spPr/>
        <p:txBody>
          <a:bodyPr>
            <a:normAutofit/>
          </a:bodyPr>
          <a:lstStyle/>
          <a:p>
            <a:r>
              <a:rPr lang="en-US" sz="4000" b="1" dirty="0">
                <a:latin typeface="Georgia" panose="02040502050405020303" pitchFamily="18" charset="0"/>
              </a:rPr>
              <a:t>Conclusion</a:t>
            </a:r>
          </a:p>
        </p:txBody>
      </p:sp>
      <p:sp>
        <p:nvSpPr>
          <p:cNvPr id="3" name="Content Placeholder 2">
            <a:extLst>
              <a:ext uri="{FF2B5EF4-FFF2-40B4-BE49-F238E27FC236}">
                <a16:creationId xmlns:a16="http://schemas.microsoft.com/office/drawing/2014/main" id="{12B9E952-40D0-D167-6E5A-BF5BF2B4610F}"/>
              </a:ext>
            </a:extLst>
          </p:cNvPr>
          <p:cNvSpPr>
            <a:spLocks noGrp="1"/>
          </p:cNvSpPr>
          <p:nvPr>
            <p:ph idx="1"/>
          </p:nvPr>
        </p:nvSpPr>
        <p:spPr>
          <a:xfrm>
            <a:off x="838200" y="1690688"/>
            <a:ext cx="10515600" cy="5114261"/>
          </a:xfrm>
        </p:spPr>
        <p:txBody>
          <a:bodyPr>
            <a:normAutofit fontScale="25000" lnSpcReduction="20000"/>
          </a:bodyPr>
          <a:lstStyle/>
          <a:p>
            <a:pPr>
              <a:lnSpc>
                <a:spcPct val="120000"/>
              </a:lnSpc>
              <a:spcBef>
                <a:spcPts val="0"/>
              </a:spcBef>
            </a:pPr>
            <a:r>
              <a:rPr lang="en-US" sz="9600" dirty="0">
                <a:latin typeface="Georgia" panose="02040502050405020303" pitchFamily="18" charset="0"/>
              </a:rPr>
              <a:t>We introduce MAUVE, a comparison measure between neural text and human text. </a:t>
            </a:r>
          </a:p>
          <a:p>
            <a:pPr>
              <a:lnSpc>
                <a:spcPct val="120000"/>
              </a:lnSpc>
              <a:spcBef>
                <a:spcPts val="0"/>
              </a:spcBef>
            </a:pPr>
            <a:endParaRPr lang="en-US" sz="9600" dirty="0">
              <a:latin typeface="Georgia" panose="02040502050405020303" pitchFamily="18" charset="0"/>
            </a:endParaRPr>
          </a:p>
          <a:p>
            <a:pPr>
              <a:lnSpc>
                <a:spcPct val="120000"/>
              </a:lnSpc>
              <a:spcBef>
                <a:spcPts val="0"/>
              </a:spcBef>
            </a:pPr>
            <a:r>
              <a:rPr lang="en-US" sz="9600" dirty="0">
                <a:latin typeface="Georgia" panose="02040502050405020303" pitchFamily="18" charset="0"/>
              </a:rPr>
              <a:t>We empirically show that MAUVE is able to quantify known properties of generated text with respect to text length, model size, and decoding more correctly and with fewer restrictions than existing distributional evaluation metrics. </a:t>
            </a:r>
          </a:p>
          <a:p>
            <a:pPr>
              <a:lnSpc>
                <a:spcPct val="120000"/>
              </a:lnSpc>
              <a:spcBef>
                <a:spcPts val="0"/>
              </a:spcBef>
            </a:pPr>
            <a:endParaRPr lang="en-US" sz="9600" dirty="0">
              <a:latin typeface="Georgia" panose="02040502050405020303" pitchFamily="18" charset="0"/>
            </a:endParaRPr>
          </a:p>
          <a:p>
            <a:pPr>
              <a:lnSpc>
                <a:spcPct val="120000"/>
              </a:lnSpc>
              <a:spcBef>
                <a:spcPts val="0"/>
              </a:spcBef>
            </a:pPr>
            <a:r>
              <a:rPr lang="en-US" sz="9600" dirty="0">
                <a:latin typeface="Georgia" panose="02040502050405020303" pitchFamily="18" charset="0"/>
              </a:rPr>
              <a:t>We find that MAUVE can be highly robust to the choice of quantization, embeddings, and scaling. </a:t>
            </a:r>
          </a:p>
          <a:p>
            <a:pPr>
              <a:lnSpc>
                <a:spcPct val="120000"/>
              </a:lnSpc>
              <a:spcBef>
                <a:spcPts val="0"/>
              </a:spcBef>
            </a:pPr>
            <a:endParaRPr lang="en-US" sz="9600" dirty="0">
              <a:latin typeface="Georgia" panose="02040502050405020303" pitchFamily="18" charset="0"/>
            </a:endParaRPr>
          </a:p>
          <a:p>
            <a:pPr>
              <a:lnSpc>
                <a:spcPct val="120000"/>
              </a:lnSpc>
              <a:spcBef>
                <a:spcPts val="0"/>
              </a:spcBef>
            </a:pPr>
            <a:r>
              <a:rPr lang="en-US" sz="9600" dirty="0">
                <a:latin typeface="Georgia" panose="02040502050405020303" pitchFamily="18" charset="0"/>
              </a:rPr>
              <a:t>We find through a human evaluation that MAUVE better correlates with human quality judgements of text. </a:t>
            </a:r>
          </a:p>
          <a:p>
            <a:pPr>
              <a:lnSpc>
                <a:spcPct val="120000"/>
              </a:lnSpc>
              <a:spcBef>
                <a:spcPts val="0"/>
              </a:spcBef>
            </a:pPr>
            <a:endParaRPr lang="en-US" sz="9600" dirty="0">
              <a:latin typeface="Georgia" panose="02040502050405020303" pitchFamily="18" charset="0"/>
            </a:endParaRPr>
          </a:p>
          <a:p>
            <a:endParaRPr lang="en-US" dirty="0"/>
          </a:p>
        </p:txBody>
      </p:sp>
    </p:spTree>
    <p:extLst>
      <p:ext uri="{BB962C8B-B14F-4D97-AF65-F5344CB8AC3E}">
        <p14:creationId xmlns:p14="http://schemas.microsoft.com/office/powerpoint/2010/main" val="17274391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6FFD5-F731-D262-15C2-AFE07E89A176}"/>
              </a:ext>
            </a:extLst>
          </p:cNvPr>
          <p:cNvSpPr>
            <a:spLocks noGrp="1"/>
          </p:cNvSpPr>
          <p:nvPr>
            <p:ph type="title"/>
          </p:nvPr>
        </p:nvSpPr>
        <p:spPr/>
        <p:txBody>
          <a:bodyPr>
            <a:normAutofit/>
          </a:bodyPr>
          <a:lstStyle/>
          <a:p>
            <a:pPr algn="ctr"/>
            <a:r>
              <a:rPr lang="en-US" sz="4000" b="1" dirty="0">
                <a:solidFill>
                  <a:srgbClr val="C00000"/>
                </a:solidFill>
                <a:latin typeface="Georgia" panose="02040502050405020303" pitchFamily="18" charset="0"/>
              </a:rPr>
              <a:t>Thanks for listening!</a:t>
            </a:r>
            <a:endParaRPr lang="en-US" sz="4000" dirty="0">
              <a:solidFill>
                <a:srgbClr val="C00000"/>
              </a:solidFill>
            </a:endParaRPr>
          </a:p>
        </p:txBody>
      </p:sp>
      <p:sp>
        <p:nvSpPr>
          <p:cNvPr id="3" name="Content Placeholder 2">
            <a:extLst>
              <a:ext uri="{FF2B5EF4-FFF2-40B4-BE49-F238E27FC236}">
                <a16:creationId xmlns:a16="http://schemas.microsoft.com/office/drawing/2014/main" id="{7D4568E2-2308-B02F-3030-9A51612DD1F0}"/>
              </a:ext>
            </a:extLst>
          </p:cNvPr>
          <p:cNvSpPr>
            <a:spLocks noGrp="1"/>
          </p:cNvSpPr>
          <p:nvPr>
            <p:ph idx="1"/>
          </p:nvPr>
        </p:nvSpPr>
        <p:spPr/>
        <p:txBody>
          <a:bodyPr>
            <a:normAutofit/>
          </a:bodyPr>
          <a:lstStyle/>
          <a:p>
            <a:pPr marL="0" indent="0" algn="ctr">
              <a:buNone/>
            </a:pPr>
            <a:endParaRPr lang="en-US" sz="4000" b="1" dirty="0">
              <a:latin typeface="Georgia" panose="02040502050405020303" pitchFamily="18" charset="0"/>
            </a:endParaRPr>
          </a:p>
        </p:txBody>
      </p:sp>
      <p:pic>
        <p:nvPicPr>
          <p:cNvPr id="5" name="Picture 4" descr="A cat lying on its back on a wood floor&#10;&#10;Description automatically generated with medium confidence">
            <a:extLst>
              <a:ext uri="{FF2B5EF4-FFF2-40B4-BE49-F238E27FC236}">
                <a16:creationId xmlns:a16="http://schemas.microsoft.com/office/drawing/2014/main" id="{C0543402-1D46-3397-4264-21C5F671015F}"/>
              </a:ext>
            </a:extLst>
          </p:cNvPr>
          <p:cNvPicPr>
            <a:picLocks noChangeAspect="1"/>
          </p:cNvPicPr>
          <p:nvPr/>
        </p:nvPicPr>
        <p:blipFill>
          <a:blip r:embed="rId3"/>
          <a:stretch>
            <a:fillRect/>
          </a:stretch>
        </p:blipFill>
        <p:spPr>
          <a:xfrm>
            <a:off x="2955934" y="2145166"/>
            <a:ext cx="6280132" cy="3712255"/>
          </a:xfrm>
          <a:prstGeom prst="rect">
            <a:avLst/>
          </a:prstGeom>
        </p:spPr>
      </p:pic>
    </p:spTree>
    <p:extLst>
      <p:ext uri="{BB962C8B-B14F-4D97-AF65-F5344CB8AC3E}">
        <p14:creationId xmlns:p14="http://schemas.microsoft.com/office/powerpoint/2010/main" val="2189275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86FC0-D952-BB24-1956-FE035D2491FD}"/>
              </a:ext>
            </a:extLst>
          </p:cNvPr>
          <p:cNvSpPr>
            <a:spLocks noGrp="1"/>
          </p:cNvSpPr>
          <p:nvPr>
            <p:ph type="title"/>
          </p:nvPr>
        </p:nvSpPr>
        <p:spPr/>
        <p:txBody>
          <a:bodyPr>
            <a:normAutofit/>
          </a:bodyPr>
          <a:lstStyle/>
          <a:p>
            <a:r>
              <a:rPr lang="en-US" sz="4000" b="1">
                <a:latin typeface="Georgia" panose="02040502050405020303" pitchFamily="18" charset="0"/>
              </a:rPr>
              <a:t>Agenda</a:t>
            </a:r>
            <a:endParaRPr lang="en-US" sz="4000" b="1" dirty="0">
              <a:latin typeface="Georgia" panose="02040502050405020303" pitchFamily="18" charset="0"/>
            </a:endParaRPr>
          </a:p>
        </p:txBody>
      </p:sp>
      <p:sp>
        <p:nvSpPr>
          <p:cNvPr id="3" name="Content Placeholder 2">
            <a:extLst>
              <a:ext uri="{FF2B5EF4-FFF2-40B4-BE49-F238E27FC236}">
                <a16:creationId xmlns:a16="http://schemas.microsoft.com/office/drawing/2014/main" id="{26E747F3-98D6-AFFA-CAC5-9B7A35AEB73A}"/>
              </a:ext>
            </a:extLst>
          </p:cNvPr>
          <p:cNvSpPr>
            <a:spLocks noGrp="1"/>
          </p:cNvSpPr>
          <p:nvPr>
            <p:ph idx="1"/>
          </p:nvPr>
        </p:nvSpPr>
        <p:spPr/>
        <p:txBody>
          <a:bodyPr>
            <a:normAutofit lnSpcReduction="10000"/>
          </a:bodyPr>
          <a:lstStyle/>
          <a:p>
            <a:r>
              <a:rPr lang="en-US" dirty="0">
                <a:latin typeface="Georgia" panose="02040502050405020303" pitchFamily="18" charset="0"/>
              </a:rPr>
              <a:t>Introduction</a:t>
            </a:r>
          </a:p>
          <a:p>
            <a:endParaRPr lang="en-US" dirty="0">
              <a:latin typeface="Georgia" panose="02040502050405020303" pitchFamily="18" charset="0"/>
            </a:endParaRPr>
          </a:p>
          <a:p>
            <a:r>
              <a:rPr lang="en-US" dirty="0">
                <a:latin typeface="Georgia" panose="02040502050405020303" pitchFamily="18" charset="0"/>
              </a:rPr>
              <a:t>Related Work</a:t>
            </a:r>
          </a:p>
          <a:p>
            <a:pPr marL="0" indent="0" algn="ctr">
              <a:buNone/>
            </a:pPr>
            <a:endParaRPr lang="en-US" dirty="0">
              <a:latin typeface="Georgia" panose="02040502050405020303" pitchFamily="18" charset="0"/>
            </a:endParaRPr>
          </a:p>
          <a:p>
            <a:r>
              <a:rPr lang="en-US" dirty="0">
                <a:latin typeface="Georgia" panose="02040502050405020303" pitchFamily="18" charset="0"/>
              </a:rPr>
              <a:t>MAUVE</a:t>
            </a:r>
          </a:p>
          <a:p>
            <a:pPr marL="0" indent="0">
              <a:buNone/>
            </a:pPr>
            <a:endParaRPr lang="en-US" dirty="0">
              <a:latin typeface="Georgia" panose="02040502050405020303" pitchFamily="18" charset="0"/>
            </a:endParaRPr>
          </a:p>
          <a:p>
            <a:r>
              <a:rPr lang="en-US" dirty="0">
                <a:latin typeface="Georgia" panose="02040502050405020303" pitchFamily="18" charset="0"/>
              </a:rPr>
              <a:t>Experiments</a:t>
            </a:r>
          </a:p>
          <a:p>
            <a:pPr marL="0" indent="0">
              <a:buNone/>
            </a:pPr>
            <a:endParaRPr lang="en-US" dirty="0">
              <a:latin typeface="Georgia" panose="02040502050405020303" pitchFamily="18" charset="0"/>
            </a:endParaRPr>
          </a:p>
          <a:p>
            <a:r>
              <a:rPr lang="en-US" dirty="0">
                <a:latin typeface="Georgia" panose="02040502050405020303" pitchFamily="18" charset="0"/>
              </a:rPr>
              <a:t>Conclusion</a:t>
            </a:r>
          </a:p>
        </p:txBody>
      </p:sp>
      <p:pic>
        <p:nvPicPr>
          <p:cNvPr id="22" name="Picture 21" descr="A person with his hand on his face&#10;&#10;Description automatically generated with medium confidence">
            <a:extLst>
              <a:ext uri="{FF2B5EF4-FFF2-40B4-BE49-F238E27FC236}">
                <a16:creationId xmlns:a16="http://schemas.microsoft.com/office/drawing/2014/main" id="{77B49913-6836-674C-F24E-F12235C40B4A}"/>
              </a:ext>
            </a:extLst>
          </p:cNvPr>
          <p:cNvPicPr>
            <a:picLocks noChangeAspect="1"/>
          </p:cNvPicPr>
          <p:nvPr/>
        </p:nvPicPr>
        <p:blipFill>
          <a:blip r:embed="rId3"/>
          <a:stretch>
            <a:fillRect/>
          </a:stretch>
        </p:blipFill>
        <p:spPr>
          <a:xfrm>
            <a:off x="5408613" y="1690688"/>
            <a:ext cx="4559300" cy="4140200"/>
          </a:xfrm>
          <a:prstGeom prst="rect">
            <a:avLst/>
          </a:prstGeom>
        </p:spPr>
      </p:pic>
    </p:spTree>
    <p:extLst>
      <p:ext uri="{BB962C8B-B14F-4D97-AF65-F5344CB8AC3E}">
        <p14:creationId xmlns:p14="http://schemas.microsoft.com/office/powerpoint/2010/main" val="3249315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86946-EF99-C977-0E56-EAB083BEC13C}"/>
              </a:ext>
            </a:extLst>
          </p:cNvPr>
          <p:cNvSpPr>
            <a:spLocks noGrp="1"/>
          </p:cNvSpPr>
          <p:nvPr>
            <p:ph type="title"/>
          </p:nvPr>
        </p:nvSpPr>
        <p:spPr/>
        <p:txBody>
          <a:bodyPr>
            <a:normAutofit/>
          </a:bodyPr>
          <a:lstStyle/>
          <a:p>
            <a:r>
              <a:rPr lang="en-US" sz="4000" b="1">
                <a:latin typeface="Georgia" panose="02040502050405020303" pitchFamily="18" charset="0"/>
              </a:rPr>
              <a:t>Introduction</a:t>
            </a:r>
            <a:endParaRPr lang="en-US" sz="4000" b="1" dirty="0">
              <a:latin typeface="Georgia" panose="02040502050405020303" pitchFamily="18" charset="0"/>
            </a:endParaRPr>
          </a:p>
        </p:txBody>
      </p:sp>
      <p:sp>
        <p:nvSpPr>
          <p:cNvPr id="3" name="Content Placeholder 2">
            <a:extLst>
              <a:ext uri="{FF2B5EF4-FFF2-40B4-BE49-F238E27FC236}">
                <a16:creationId xmlns:a16="http://schemas.microsoft.com/office/drawing/2014/main" id="{9CEC7319-DB11-35A4-A297-FA69AEDAE51B}"/>
              </a:ext>
            </a:extLst>
          </p:cNvPr>
          <p:cNvSpPr>
            <a:spLocks noGrp="1"/>
          </p:cNvSpPr>
          <p:nvPr>
            <p:ph idx="1"/>
          </p:nvPr>
        </p:nvSpPr>
        <p:spPr/>
        <p:txBody>
          <a:bodyPr/>
          <a:lstStyle/>
          <a:p>
            <a:r>
              <a:rPr lang="en-US" sz="2400">
                <a:latin typeface="Georgia" panose="02040502050405020303" pitchFamily="18" charset="0"/>
              </a:rPr>
              <a:t>MAUVE: a metrics to evaluate how close a generation model’s distribution is to that of human-written text </a:t>
            </a:r>
          </a:p>
          <a:p>
            <a:pPr marL="0" indent="0">
              <a:buNone/>
            </a:pPr>
            <a:endParaRPr lang="en-US" dirty="0"/>
          </a:p>
        </p:txBody>
      </p:sp>
      <p:pic>
        <p:nvPicPr>
          <p:cNvPr id="7" name="Picture 6" descr="Graphical user interface, application&#10;&#10;Description automatically generated">
            <a:extLst>
              <a:ext uri="{FF2B5EF4-FFF2-40B4-BE49-F238E27FC236}">
                <a16:creationId xmlns:a16="http://schemas.microsoft.com/office/drawing/2014/main" id="{7916D71D-2117-6D00-3C2D-949C4D9D5941}"/>
              </a:ext>
            </a:extLst>
          </p:cNvPr>
          <p:cNvPicPr>
            <a:picLocks noChangeAspect="1"/>
          </p:cNvPicPr>
          <p:nvPr/>
        </p:nvPicPr>
        <p:blipFill>
          <a:blip r:embed="rId3"/>
          <a:stretch>
            <a:fillRect/>
          </a:stretch>
        </p:blipFill>
        <p:spPr>
          <a:xfrm>
            <a:off x="1352550" y="2736850"/>
            <a:ext cx="9486900" cy="3225800"/>
          </a:xfrm>
          <a:prstGeom prst="rect">
            <a:avLst/>
          </a:prstGeom>
        </p:spPr>
      </p:pic>
    </p:spTree>
    <p:extLst>
      <p:ext uri="{BB962C8B-B14F-4D97-AF65-F5344CB8AC3E}">
        <p14:creationId xmlns:p14="http://schemas.microsoft.com/office/powerpoint/2010/main" val="5689964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20A47-F1F7-63B6-6C7D-3E0799065BDE}"/>
              </a:ext>
            </a:extLst>
          </p:cNvPr>
          <p:cNvSpPr>
            <a:spLocks noGrp="1"/>
          </p:cNvSpPr>
          <p:nvPr>
            <p:ph type="title"/>
          </p:nvPr>
        </p:nvSpPr>
        <p:spPr/>
        <p:txBody>
          <a:bodyPr>
            <a:normAutofit/>
          </a:bodyPr>
          <a:lstStyle/>
          <a:p>
            <a:r>
              <a:rPr lang="en-US" sz="4000" b="1" dirty="0">
                <a:latin typeface="Georgia" panose="02040502050405020303" pitchFamily="18" charset="0"/>
              </a:rPr>
              <a:t>Introduction</a:t>
            </a:r>
          </a:p>
        </p:txBody>
      </p:sp>
      <p:sp>
        <p:nvSpPr>
          <p:cNvPr id="3" name="Content Placeholder 2">
            <a:extLst>
              <a:ext uri="{FF2B5EF4-FFF2-40B4-BE49-F238E27FC236}">
                <a16:creationId xmlns:a16="http://schemas.microsoft.com/office/drawing/2014/main" id="{30823418-EF7F-ADE1-B423-143B419FB3C5}"/>
              </a:ext>
            </a:extLst>
          </p:cNvPr>
          <p:cNvSpPr>
            <a:spLocks noGrp="1"/>
          </p:cNvSpPr>
          <p:nvPr>
            <p:ph idx="1"/>
          </p:nvPr>
        </p:nvSpPr>
        <p:spPr/>
        <p:txBody>
          <a:bodyPr/>
          <a:lstStyle/>
          <a:p>
            <a:r>
              <a:rPr lang="en-US" sz="2000" dirty="0">
                <a:latin typeface="Georgia" panose="02040502050405020303" pitchFamily="18" charset="0"/>
              </a:rPr>
              <a:t>Need to consider two types of errors:</a:t>
            </a:r>
          </a:p>
          <a:p>
            <a:endParaRPr lang="en-US" sz="2000" dirty="0">
              <a:latin typeface="Georgia" panose="02040502050405020303" pitchFamily="18" charset="0"/>
            </a:endParaRPr>
          </a:p>
          <a:p>
            <a:pPr lvl="1"/>
            <a:r>
              <a:rPr lang="en-US" sz="2000" dirty="0">
                <a:latin typeface="Georgia" panose="02040502050405020303" pitchFamily="18" charset="0"/>
              </a:rPr>
              <a:t>Type One Error: where the model assigns high probability to sequences which do not</a:t>
            </a:r>
            <a:r>
              <a:rPr lang="en-US" sz="2000" i="1" dirty="0">
                <a:latin typeface="Georgia" panose="02040502050405020303" pitchFamily="18" charset="0"/>
              </a:rPr>
              <a:t> </a:t>
            </a:r>
            <a:r>
              <a:rPr lang="en-US" sz="2000" dirty="0">
                <a:latin typeface="Georgia" panose="02040502050405020303" pitchFamily="18" charset="0"/>
              </a:rPr>
              <a:t>resemble human-written text </a:t>
            </a:r>
          </a:p>
          <a:p>
            <a:pPr lvl="1"/>
            <a:endParaRPr lang="en-US" sz="2000" dirty="0">
              <a:latin typeface="Georgia" panose="02040502050405020303" pitchFamily="18" charset="0"/>
            </a:endParaRPr>
          </a:p>
          <a:p>
            <a:pPr lvl="1"/>
            <a:r>
              <a:rPr lang="en-US" sz="2000" dirty="0">
                <a:latin typeface="Georgia" panose="02040502050405020303" pitchFamily="18" charset="0"/>
              </a:rPr>
              <a:t>Type Two Error: where the model distribution does not cover the human distribution </a:t>
            </a:r>
          </a:p>
          <a:p>
            <a:pPr lvl="1"/>
            <a:endParaRPr lang="en-US" dirty="0">
              <a:latin typeface="Georgia" panose="02040502050405020303" pitchFamily="18" charset="0"/>
            </a:endParaRPr>
          </a:p>
          <a:p>
            <a:pPr lvl="1"/>
            <a:endParaRPr lang="en-US" sz="2000" dirty="0">
              <a:latin typeface="Georgia" panose="02040502050405020303" pitchFamily="18" charset="0"/>
            </a:endParaRPr>
          </a:p>
          <a:p>
            <a:endParaRPr lang="en-US" sz="2400" dirty="0">
              <a:latin typeface="Georgia" panose="02040502050405020303" pitchFamily="18" charset="0"/>
            </a:endParaRPr>
          </a:p>
          <a:p>
            <a:endParaRPr lang="en-US" dirty="0"/>
          </a:p>
        </p:txBody>
      </p:sp>
      <p:pic>
        <p:nvPicPr>
          <p:cNvPr id="7" name="Picture 6" descr="Histogram&#10;&#10;Description automatically generated">
            <a:extLst>
              <a:ext uri="{FF2B5EF4-FFF2-40B4-BE49-F238E27FC236}">
                <a16:creationId xmlns:a16="http://schemas.microsoft.com/office/drawing/2014/main" id="{63430D1E-301A-2324-70E0-47CFB44C643B}"/>
              </a:ext>
            </a:extLst>
          </p:cNvPr>
          <p:cNvPicPr>
            <a:picLocks noChangeAspect="1"/>
          </p:cNvPicPr>
          <p:nvPr/>
        </p:nvPicPr>
        <p:blipFill>
          <a:blip r:embed="rId3"/>
          <a:stretch>
            <a:fillRect/>
          </a:stretch>
        </p:blipFill>
        <p:spPr>
          <a:xfrm>
            <a:off x="2362200" y="3848100"/>
            <a:ext cx="7467600" cy="3009900"/>
          </a:xfrm>
          <a:prstGeom prst="rect">
            <a:avLst/>
          </a:prstGeom>
        </p:spPr>
      </p:pic>
    </p:spTree>
    <p:extLst>
      <p:ext uri="{BB962C8B-B14F-4D97-AF65-F5344CB8AC3E}">
        <p14:creationId xmlns:p14="http://schemas.microsoft.com/office/powerpoint/2010/main" val="38655847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D76E7-99B8-0FD5-3A7D-B5423324FCD9}"/>
              </a:ext>
            </a:extLst>
          </p:cNvPr>
          <p:cNvSpPr>
            <a:spLocks noGrp="1"/>
          </p:cNvSpPr>
          <p:nvPr>
            <p:ph type="title"/>
          </p:nvPr>
        </p:nvSpPr>
        <p:spPr/>
        <p:txBody>
          <a:bodyPr>
            <a:normAutofit/>
          </a:bodyPr>
          <a:lstStyle/>
          <a:p>
            <a:r>
              <a:rPr lang="en-US" sz="4000" b="1" dirty="0">
                <a:latin typeface="Georgia" panose="02040502050405020303" pitchFamily="18" charset="0"/>
              </a:rPr>
              <a:t>Related Work</a:t>
            </a:r>
          </a:p>
        </p:txBody>
      </p:sp>
      <p:sp>
        <p:nvSpPr>
          <p:cNvPr id="3" name="Content Placeholder 2">
            <a:extLst>
              <a:ext uri="{FF2B5EF4-FFF2-40B4-BE49-F238E27FC236}">
                <a16:creationId xmlns:a16="http://schemas.microsoft.com/office/drawing/2014/main" id="{4B57B338-022F-F511-9AD1-F29BD3EB4932}"/>
              </a:ext>
            </a:extLst>
          </p:cNvPr>
          <p:cNvSpPr>
            <a:spLocks noGrp="1"/>
          </p:cNvSpPr>
          <p:nvPr>
            <p:ph idx="1"/>
          </p:nvPr>
        </p:nvSpPr>
        <p:spPr/>
        <p:txBody>
          <a:bodyPr/>
          <a:lstStyle/>
          <a:p>
            <a:r>
              <a:rPr lang="en-US" sz="2400" u="sng" dirty="0">
                <a:latin typeface="Georgia" panose="02040502050405020303" pitchFamily="18" charset="0"/>
              </a:rPr>
              <a:t>Reference-based measures </a:t>
            </a:r>
            <a:r>
              <a:rPr lang="en-US" sz="2400" dirty="0">
                <a:latin typeface="Georgia" panose="02040502050405020303" pitchFamily="18" charset="0"/>
              </a:rPr>
              <a:t>evaluate generated text with respect to a small set of reference text samples, rather than comparing full sequence distributions. </a:t>
            </a:r>
          </a:p>
          <a:p>
            <a:endParaRPr lang="en-US" sz="2400" dirty="0">
              <a:latin typeface="Georgia" panose="02040502050405020303" pitchFamily="18" charset="0"/>
            </a:endParaRPr>
          </a:p>
          <a:p>
            <a:r>
              <a:rPr lang="en-US" sz="2400" u="sng" dirty="0">
                <a:latin typeface="Georgia" panose="02040502050405020303" pitchFamily="18" charset="0"/>
              </a:rPr>
              <a:t>Statistics-based measures </a:t>
            </a:r>
            <a:r>
              <a:rPr lang="en-US" sz="2400" dirty="0">
                <a:latin typeface="Georgia" panose="02040502050405020303" pitchFamily="18" charset="0"/>
              </a:rPr>
              <a:t>compare the model distribution Q with respect to the human distribution P on the basis of some statistic T(P) and T(Q). </a:t>
            </a:r>
          </a:p>
          <a:p>
            <a:endParaRPr lang="en-US" sz="2400" dirty="0">
              <a:latin typeface="Georgia" panose="02040502050405020303" pitchFamily="18" charset="0"/>
            </a:endParaRPr>
          </a:p>
          <a:p>
            <a:r>
              <a:rPr lang="en-US" sz="2400" u="sng" dirty="0">
                <a:latin typeface="Georgia" panose="02040502050405020303" pitchFamily="18" charset="0"/>
              </a:rPr>
              <a:t>Language modeling metrics </a:t>
            </a:r>
            <a:r>
              <a:rPr lang="en-US" sz="2400" dirty="0">
                <a:latin typeface="Georgia" panose="02040502050405020303" pitchFamily="18" charset="0"/>
              </a:rPr>
              <a:t>calculate how (un)likely human text x ~ P is under the model distribution Q, for instance, using the probability Q(x). </a:t>
            </a:r>
          </a:p>
          <a:p>
            <a:endParaRPr lang="en-US" dirty="0"/>
          </a:p>
        </p:txBody>
      </p:sp>
    </p:spTree>
    <p:extLst>
      <p:ext uri="{BB962C8B-B14F-4D97-AF65-F5344CB8AC3E}">
        <p14:creationId xmlns:p14="http://schemas.microsoft.com/office/powerpoint/2010/main" val="3851904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EC19C-C05E-672D-F56A-726D7BFCFAD9}"/>
              </a:ext>
            </a:extLst>
          </p:cNvPr>
          <p:cNvSpPr>
            <a:spLocks noGrp="1"/>
          </p:cNvSpPr>
          <p:nvPr>
            <p:ph type="title"/>
          </p:nvPr>
        </p:nvSpPr>
        <p:spPr/>
        <p:txBody>
          <a:bodyPr>
            <a:normAutofit/>
          </a:bodyPr>
          <a:lstStyle/>
          <a:p>
            <a:r>
              <a:rPr lang="en-US" sz="4000" b="1" dirty="0">
                <a:latin typeface="Georgia" panose="02040502050405020303" pitchFamily="18" charset="0"/>
              </a:rPr>
              <a:t>Related Work: Drawbacks</a:t>
            </a:r>
            <a:endParaRPr lang="en-US" sz="4000" dirty="0"/>
          </a:p>
        </p:txBody>
      </p:sp>
      <p:sp>
        <p:nvSpPr>
          <p:cNvPr id="3" name="Content Placeholder 2">
            <a:extLst>
              <a:ext uri="{FF2B5EF4-FFF2-40B4-BE49-F238E27FC236}">
                <a16:creationId xmlns:a16="http://schemas.microsoft.com/office/drawing/2014/main" id="{3522549D-65FD-2426-97CB-42167F151712}"/>
              </a:ext>
            </a:extLst>
          </p:cNvPr>
          <p:cNvSpPr>
            <a:spLocks noGrp="1"/>
          </p:cNvSpPr>
          <p:nvPr>
            <p:ph idx="1"/>
          </p:nvPr>
        </p:nvSpPr>
        <p:spPr/>
        <p:txBody>
          <a:bodyPr>
            <a:normAutofit/>
          </a:bodyPr>
          <a:lstStyle/>
          <a:p>
            <a:r>
              <a:rPr lang="en-US" sz="2400" u="sng" dirty="0">
                <a:latin typeface="Georgia" panose="02040502050405020303" pitchFamily="18" charset="0"/>
              </a:rPr>
              <a:t>Reference-based measures:</a:t>
            </a:r>
            <a:r>
              <a:rPr lang="en-US" sz="2400" dirty="0">
                <a:latin typeface="Georgia" panose="02040502050405020303" pitchFamily="18" charset="0"/>
              </a:rPr>
              <a:t> not suitable for open-ended generation where there can be different choices of continuations, but more useful for generation tasks such as translation and summarization which have certain correct output.</a:t>
            </a:r>
          </a:p>
          <a:p>
            <a:endParaRPr lang="en-US" sz="2400" dirty="0">
              <a:latin typeface="Georgia" panose="02040502050405020303" pitchFamily="18" charset="0"/>
            </a:endParaRPr>
          </a:p>
          <a:p>
            <a:r>
              <a:rPr lang="en-US" sz="2400" u="sng" dirty="0">
                <a:latin typeface="Georgia" panose="02040502050405020303" pitchFamily="18" charset="0"/>
              </a:rPr>
              <a:t>Statistics-based measures: </a:t>
            </a:r>
            <a:r>
              <a:rPr lang="en-US" sz="2400" dirty="0">
                <a:latin typeface="Georgia" panose="02040502050405020303" pitchFamily="18" charset="0"/>
              </a:rPr>
              <a:t>cannot trade-off the Type I and Type II errors </a:t>
            </a:r>
          </a:p>
          <a:p>
            <a:endParaRPr lang="en-US" sz="2400" dirty="0">
              <a:latin typeface="Georgia" panose="02040502050405020303" pitchFamily="18" charset="0"/>
            </a:endParaRPr>
          </a:p>
          <a:p>
            <a:r>
              <a:rPr lang="en-US" sz="2400" u="sng" dirty="0">
                <a:latin typeface="Georgia" panose="02040502050405020303" pitchFamily="18" charset="0"/>
              </a:rPr>
              <a:t>Language modeling metrics:</a:t>
            </a:r>
            <a:r>
              <a:rPr lang="en-US" sz="2400" dirty="0">
                <a:latin typeface="Georgia" panose="02040502050405020303" pitchFamily="18" charset="0"/>
              </a:rPr>
              <a:t> cannot account for how likely the model text is under the human distribution P </a:t>
            </a:r>
          </a:p>
          <a:p>
            <a:endParaRPr lang="en-US" dirty="0"/>
          </a:p>
          <a:p>
            <a:endParaRPr lang="en-US" dirty="0"/>
          </a:p>
        </p:txBody>
      </p:sp>
    </p:spTree>
    <p:extLst>
      <p:ext uri="{BB962C8B-B14F-4D97-AF65-F5344CB8AC3E}">
        <p14:creationId xmlns:p14="http://schemas.microsoft.com/office/powerpoint/2010/main" val="4101382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9A682-47D5-646B-96B9-B33999B5ECE2}"/>
              </a:ext>
            </a:extLst>
          </p:cNvPr>
          <p:cNvSpPr>
            <a:spLocks noGrp="1"/>
          </p:cNvSpPr>
          <p:nvPr>
            <p:ph type="title"/>
          </p:nvPr>
        </p:nvSpPr>
        <p:spPr/>
        <p:txBody>
          <a:bodyPr>
            <a:normAutofit/>
          </a:bodyPr>
          <a:lstStyle/>
          <a:p>
            <a:r>
              <a:rPr lang="en-US" sz="4000" b="1" dirty="0">
                <a:latin typeface="Georgia" panose="02040502050405020303" pitchFamily="18" charset="0"/>
              </a:rPr>
              <a:t>Related Work</a:t>
            </a:r>
          </a:p>
        </p:txBody>
      </p:sp>
      <p:pic>
        <p:nvPicPr>
          <p:cNvPr id="5" name="Content Placeholder 4">
            <a:extLst>
              <a:ext uri="{FF2B5EF4-FFF2-40B4-BE49-F238E27FC236}">
                <a16:creationId xmlns:a16="http://schemas.microsoft.com/office/drawing/2014/main" id="{F8085C2F-1C97-65AE-A7C0-964DF76861C6}"/>
              </a:ext>
            </a:extLst>
          </p:cNvPr>
          <p:cNvPicPr>
            <a:picLocks noGrp="1" noChangeAspect="1"/>
          </p:cNvPicPr>
          <p:nvPr>
            <p:ph idx="1"/>
          </p:nvPr>
        </p:nvPicPr>
        <p:blipFill>
          <a:blip r:embed="rId3"/>
          <a:stretch>
            <a:fillRect/>
          </a:stretch>
        </p:blipFill>
        <p:spPr>
          <a:xfrm>
            <a:off x="1657635" y="1825625"/>
            <a:ext cx="8876729" cy="4351338"/>
          </a:xfrm>
        </p:spPr>
      </p:pic>
    </p:spTree>
    <p:extLst>
      <p:ext uri="{BB962C8B-B14F-4D97-AF65-F5344CB8AC3E}">
        <p14:creationId xmlns:p14="http://schemas.microsoft.com/office/powerpoint/2010/main" val="3338516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96DC0-E9F6-3DFA-3C46-7CBB19323F33}"/>
              </a:ext>
            </a:extLst>
          </p:cNvPr>
          <p:cNvSpPr>
            <a:spLocks noGrp="1"/>
          </p:cNvSpPr>
          <p:nvPr>
            <p:ph type="title"/>
          </p:nvPr>
        </p:nvSpPr>
        <p:spPr>
          <a:xfrm>
            <a:off x="838200" y="365125"/>
            <a:ext cx="10515600" cy="1460500"/>
          </a:xfrm>
        </p:spPr>
        <p:txBody>
          <a:bodyPr>
            <a:normAutofit/>
          </a:bodyPr>
          <a:lstStyle/>
          <a:p>
            <a:pPr>
              <a:lnSpc>
                <a:spcPct val="125000"/>
              </a:lnSpc>
            </a:pPr>
            <a:r>
              <a:rPr lang="en-US" sz="4000" b="1" dirty="0">
                <a:latin typeface="Georgia" panose="02040502050405020303" pitchFamily="18" charset="0"/>
              </a:rPr>
              <a:t>MAUVE: </a:t>
            </a:r>
            <a:br>
              <a:rPr lang="en-US" sz="4000" b="1" dirty="0">
                <a:latin typeface="Georgia" panose="02040502050405020303" pitchFamily="18" charset="0"/>
              </a:rPr>
            </a:br>
            <a:r>
              <a:rPr lang="en-US" sz="3000" b="1" dirty="0">
                <a:latin typeface="Georgia" panose="02040502050405020303" pitchFamily="18" charset="0"/>
              </a:rPr>
              <a:t>Quantifying Errors</a:t>
            </a:r>
          </a:p>
        </p:txBody>
      </p:sp>
      <p:sp>
        <p:nvSpPr>
          <p:cNvPr id="3" name="Content Placeholder 2">
            <a:extLst>
              <a:ext uri="{FF2B5EF4-FFF2-40B4-BE49-F238E27FC236}">
                <a16:creationId xmlns:a16="http://schemas.microsoft.com/office/drawing/2014/main" id="{23521835-472F-1270-3B25-CFB8E85DF720}"/>
              </a:ext>
            </a:extLst>
          </p:cNvPr>
          <p:cNvSpPr>
            <a:spLocks noGrp="1"/>
          </p:cNvSpPr>
          <p:nvPr>
            <p:ph idx="1"/>
          </p:nvPr>
        </p:nvSpPr>
        <p:spPr>
          <a:xfrm>
            <a:off x="838200" y="1931950"/>
            <a:ext cx="10515600" cy="4351338"/>
          </a:xfrm>
        </p:spPr>
        <p:txBody>
          <a:bodyPr/>
          <a:lstStyle/>
          <a:p>
            <a:r>
              <a:rPr lang="en-US" sz="2400" dirty="0">
                <a:latin typeface="Georgia" panose="02040502050405020303" pitchFamily="18" charset="0"/>
              </a:rPr>
              <a:t>We formalize the Type I and II errors with the </a:t>
            </a:r>
            <a:r>
              <a:rPr lang="en-US" sz="2400" dirty="0" err="1">
                <a:latin typeface="Georgia" panose="02040502050405020303" pitchFamily="18" charset="0"/>
              </a:rPr>
              <a:t>Kullback-Leibler</a:t>
            </a:r>
            <a:r>
              <a:rPr lang="en-US" sz="2400" dirty="0">
                <a:latin typeface="Georgia" panose="02040502050405020303" pitchFamily="18" charset="0"/>
              </a:rPr>
              <a:t> (KL) divergences KL(Q|P) and KL(P|Q), respectively. </a:t>
            </a:r>
          </a:p>
          <a:p>
            <a:pPr lvl="1"/>
            <a:r>
              <a:rPr lang="en-US" dirty="0">
                <a:latin typeface="Georgia" panose="02040502050405020303" pitchFamily="18" charset="0"/>
              </a:rPr>
              <a:t>KL(Q|P) quantifies the Type I error. </a:t>
            </a:r>
          </a:p>
          <a:p>
            <a:pPr lvl="1"/>
            <a:r>
              <a:rPr lang="en-US" dirty="0">
                <a:latin typeface="Georgia" panose="02040502050405020303" pitchFamily="18" charset="0"/>
              </a:rPr>
              <a:t>KL(P|Q) quantifies the Type II error. </a:t>
            </a:r>
          </a:p>
          <a:p>
            <a:pPr marL="457200" lvl="1" indent="0">
              <a:buNone/>
            </a:pPr>
            <a:endParaRPr lang="en-US" dirty="0">
              <a:latin typeface="Georgia" panose="02040502050405020303" pitchFamily="18" charset="0"/>
            </a:endParaRPr>
          </a:p>
          <a:p>
            <a:endParaRPr lang="en-US" sz="2400" dirty="0">
              <a:latin typeface="Georgia" panose="02040502050405020303" pitchFamily="18" charset="0"/>
            </a:endParaRPr>
          </a:p>
          <a:p>
            <a:endParaRPr lang="en-US" sz="2400" dirty="0">
              <a:latin typeface="Georgia" panose="02040502050405020303" pitchFamily="18" charset="0"/>
            </a:endParaRPr>
          </a:p>
          <a:p>
            <a:endParaRPr lang="en-US" sz="2400" dirty="0">
              <a:latin typeface="Georgia" panose="02040502050405020303" pitchFamily="18" charset="0"/>
            </a:endParaRPr>
          </a:p>
          <a:p>
            <a:r>
              <a:rPr lang="en-US" sz="2400" dirty="0">
                <a:latin typeface="Georgia" panose="02040502050405020303" pitchFamily="18" charset="0"/>
              </a:rPr>
              <a:t>However, if the supports of P and Q are not identical, one or both of the KL divergences would be infinite.</a:t>
            </a:r>
          </a:p>
          <a:p>
            <a:endParaRPr lang="en-US" dirty="0"/>
          </a:p>
        </p:txBody>
      </p:sp>
      <p:pic>
        <p:nvPicPr>
          <p:cNvPr id="5" name="Picture 4" descr="Text&#10;&#10;Description automatically generated">
            <a:extLst>
              <a:ext uri="{FF2B5EF4-FFF2-40B4-BE49-F238E27FC236}">
                <a16:creationId xmlns:a16="http://schemas.microsoft.com/office/drawing/2014/main" id="{F8C8A973-E5AC-14FA-DC56-B69F1D3D3FE8}"/>
              </a:ext>
            </a:extLst>
          </p:cNvPr>
          <p:cNvPicPr>
            <a:picLocks noChangeAspect="1"/>
          </p:cNvPicPr>
          <p:nvPr/>
        </p:nvPicPr>
        <p:blipFill>
          <a:blip r:embed="rId3"/>
          <a:stretch>
            <a:fillRect/>
          </a:stretch>
        </p:blipFill>
        <p:spPr>
          <a:xfrm>
            <a:off x="2914788" y="3535290"/>
            <a:ext cx="6362424" cy="1441844"/>
          </a:xfrm>
          <a:prstGeom prst="rect">
            <a:avLst/>
          </a:prstGeom>
        </p:spPr>
      </p:pic>
    </p:spTree>
    <p:extLst>
      <p:ext uri="{BB962C8B-B14F-4D97-AF65-F5344CB8AC3E}">
        <p14:creationId xmlns:p14="http://schemas.microsoft.com/office/powerpoint/2010/main" val="3023069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AF6F6-5E77-5000-FE86-82DC82DF88B1}"/>
              </a:ext>
            </a:extLst>
          </p:cNvPr>
          <p:cNvSpPr>
            <a:spLocks noGrp="1"/>
          </p:cNvSpPr>
          <p:nvPr>
            <p:ph type="title"/>
          </p:nvPr>
        </p:nvSpPr>
        <p:spPr/>
        <p:txBody>
          <a:bodyPr>
            <a:normAutofit fontScale="90000"/>
          </a:bodyPr>
          <a:lstStyle/>
          <a:p>
            <a:pPr>
              <a:lnSpc>
                <a:spcPct val="125000"/>
              </a:lnSpc>
            </a:pPr>
            <a:r>
              <a:rPr lang="en-US" b="1" dirty="0">
                <a:latin typeface="Georgia" panose="02040502050405020303" pitchFamily="18" charset="0"/>
              </a:rPr>
              <a:t>MAUVE: </a:t>
            </a:r>
            <a:br>
              <a:rPr lang="en-US" sz="4000" b="1" dirty="0">
                <a:latin typeface="Georgia" panose="02040502050405020303" pitchFamily="18" charset="0"/>
              </a:rPr>
            </a:br>
            <a:r>
              <a:rPr lang="en-US" sz="3300" b="1" dirty="0">
                <a:latin typeface="Georgia" panose="02040502050405020303" pitchFamily="18" charset="0"/>
              </a:rPr>
              <a:t>Divergence Curve</a:t>
            </a:r>
            <a:endParaRPr lang="en-US" sz="3300" dirty="0"/>
          </a:p>
        </p:txBody>
      </p:sp>
      <p:pic>
        <p:nvPicPr>
          <p:cNvPr id="5" name="Content Placeholder 4">
            <a:extLst>
              <a:ext uri="{FF2B5EF4-FFF2-40B4-BE49-F238E27FC236}">
                <a16:creationId xmlns:a16="http://schemas.microsoft.com/office/drawing/2014/main" id="{D1E72A0D-F365-36D8-004D-D90C8E423D1E}"/>
              </a:ext>
            </a:extLst>
          </p:cNvPr>
          <p:cNvPicPr>
            <a:picLocks noGrp="1" noChangeAspect="1"/>
          </p:cNvPicPr>
          <p:nvPr>
            <p:ph idx="1"/>
          </p:nvPr>
        </p:nvPicPr>
        <p:blipFill>
          <a:blip r:embed="rId3"/>
          <a:stretch>
            <a:fillRect/>
          </a:stretch>
        </p:blipFill>
        <p:spPr>
          <a:xfrm>
            <a:off x="838200" y="1791630"/>
            <a:ext cx="10515600" cy="575321"/>
          </a:xfrm>
        </p:spPr>
      </p:pic>
      <p:pic>
        <p:nvPicPr>
          <p:cNvPr id="7" name="Picture 6" descr="Chart&#10;&#10;Description automatically generated">
            <a:extLst>
              <a:ext uri="{FF2B5EF4-FFF2-40B4-BE49-F238E27FC236}">
                <a16:creationId xmlns:a16="http://schemas.microsoft.com/office/drawing/2014/main" id="{028C1542-2D7B-328B-C4DA-2A65F3407567}"/>
              </a:ext>
            </a:extLst>
          </p:cNvPr>
          <p:cNvPicPr>
            <a:picLocks noChangeAspect="1"/>
          </p:cNvPicPr>
          <p:nvPr/>
        </p:nvPicPr>
        <p:blipFill>
          <a:blip r:embed="rId4"/>
          <a:stretch>
            <a:fillRect/>
          </a:stretch>
        </p:blipFill>
        <p:spPr>
          <a:xfrm>
            <a:off x="838200" y="2467894"/>
            <a:ext cx="10515966" cy="3878512"/>
          </a:xfrm>
          <a:prstGeom prst="rect">
            <a:avLst/>
          </a:prstGeom>
        </p:spPr>
      </p:pic>
    </p:spTree>
    <p:extLst>
      <p:ext uri="{BB962C8B-B14F-4D97-AF65-F5344CB8AC3E}">
        <p14:creationId xmlns:p14="http://schemas.microsoft.com/office/powerpoint/2010/main" val="21734845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2141</TotalTime>
  <Words>860</Words>
  <Application>Microsoft Macintosh PowerPoint</Application>
  <PresentationFormat>Widescreen</PresentationFormat>
  <Paragraphs>116</Paragraphs>
  <Slides>19</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Georgia</vt:lpstr>
      <vt:lpstr>Office Theme</vt:lpstr>
      <vt:lpstr>MAUVE: Measuring the Gap Between Neural Text and Human Text using Divergence Frontiers </vt:lpstr>
      <vt:lpstr>Agenda</vt:lpstr>
      <vt:lpstr>Introduction</vt:lpstr>
      <vt:lpstr>Introduction</vt:lpstr>
      <vt:lpstr>Related Work</vt:lpstr>
      <vt:lpstr>Related Work: Drawbacks</vt:lpstr>
      <vt:lpstr>Related Work</vt:lpstr>
      <vt:lpstr>MAUVE:  Quantifying Errors</vt:lpstr>
      <vt:lpstr>MAUVE:  Divergence Curve</vt:lpstr>
      <vt:lpstr> MAUVE:  Connections to Common Divergences  </vt:lpstr>
      <vt:lpstr>Experiments:  Set-ups</vt:lpstr>
      <vt:lpstr>Experiments:  How to Quantify Known Properties</vt:lpstr>
      <vt:lpstr>Experiments:  How to Quantify Known Properties</vt:lpstr>
      <vt:lpstr>Experiments:  How to Quantify Known Properties</vt:lpstr>
      <vt:lpstr>Experiments: Robustness</vt:lpstr>
      <vt:lpstr>Experiments: Robustness</vt:lpstr>
      <vt:lpstr>Experiments: Human Judgements</vt:lpstr>
      <vt:lpstr>Conclusion</vt:lpstr>
      <vt:lpstr>Thanks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MAUVE: Measuring the Gap Between Neural Text and Human Text using Divergence Frontiers </dc:title>
  <dc:creator>LiuKailin</dc:creator>
  <cp:lastModifiedBy>LiuKailin</cp:lastModifiedBy>
  <cp:revision>23</cp:revision>
  <dcterms:created xsi:type="dcterms:W3CDTF">2022-05-15T15:57:13Z</dcterms:created>
  <dcterms:modified xsi:type="dcterms:W3CDTF">2022-05-18T18:55:15Z</dcterms:modified>
</cp:coreProperties>
</file>

<file path=docProps/thumbnail.jpeg>
</file>